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56" r:id="rId2"/>
    <p:sldId id="363" r:id="rId3"/>
    <p:sldId id="258" r:id="rId4"/>
    <p:sldId id="384" r:id="rId5"/>
    <p:sldId id="294" r:id="rId6"/>
    <p:sldId id="324" r:id="rId7"/>
    <p:sldId id="325" r:id="rId8"/>
    <p:sldId id="342" r:id="rId9"/>
    <p:sldId id="359" r:id="rId10"/>
    <p:sldId id="326" r:id="rId11"/>
    <p:sldId id="328" r:id="rId12"/>
    <p:sldId id="329" r:id="rId13"/>
    <p:sldId id="352" r:id="rId14"/>
    <p:sldId id="327" r:id="rId15"/>
    <p:sldId id="364" r:id="rId16"/>
    <p:sldId id="394" r:id="rId17"/>
    <p:sldId id="395" r:id="rId18"/>
    <p:sldId id="392" r:id="rId19"/>
    <p:sldId id="358" r:id="rId20"/>
    <p:sldId id="335" r:id="rId21"/>
    <p:sldId id="387" r:id="rId22"/>
    <p:sldId id="336" r:id="rId23"/>
    <p:sldId id="337" r:id="rId24"/>
    <p:sldId id="365" r:id="rId25"/>
    <p:sldId id="397" r:id="rId26"/>
    <p:sldId id="311" r:id="rId27"/>
    <p:sldId id="270" r:id="rId28"/>
    <p:sldId id="391" r:id="rId29"/>
    <p:sldId id="272" r:id="rId30"/>
    <p:sldId id="271" r:id="rId31"/>
    <p:sldId id="313" r:id="rId32"/>
    <p:sldId id="286" r:id="rId33"/>
    <p:sldId id="315" r:id="rId34"/>
    <p:sldId id="287" r:id="rId35"/>
    <p:sldId id="389" r:id="rId36"/>
    <p:sldId id="390" r:id="rId37"/>
    <p:sldId id="383" r:id="rId38"/>
    <p:sldId id="312" r:id="rId39"/>
    <p:sldId id="321" r:id="rId40"/>
    <p:sldId id="288" r:id="rId41"/>
    <p:sldId id="379" r:id="rId42"/>
    <p:sldId id="289" r:id="rId43"/>
    <p:sldId id="319" r:id="rId44"/>
    <p:sldId id="396" r:id="rId45"/>
    <p:sldId id="368" r:id="rId46"/>
    <p:sldId id="310" r:id="rId47"/>
    <p:sldId id="398" r:id="rId48"/>
    <p:sldId id="381" r:id="rId49"/>
    <p:sldId id="376" r:id="rId50"/>
    <p:sldId id="361" r:id="rId51"/>
    <p:sldId id="377" r:id="rId52"/>
    <p:sldId id="348" r:id="rId53"/>
    <p:sldId id="349" r:id="rId54"/>
    <p:sldId id="350" r:id="rId55"/>
    <p:sldId id="378" r:id="rId56"/>
    <p:sldId id="353" r:id="rId57"/>
    <p:sldId id="372" r:id="rId58"/>
    <p:sldId id="367" r:id="rId59"/>
    <p:sldId id="343" r:id="rId60"/>
    <p:sldId id="393" r:id="rId6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1" autoAdjust="0"/>
    <p:restoredTop sz="94660"/>
  </p:normalViewPr>
  <p:slideViewPr>
    <p:cSldViewPr>
      <p:cViewPr varScale="1">
        <p:scale>
          <a:sx n="150" d="100"/>
          <a:sy n="150" d="100"/>
        </p:scale>
        <p:origin x="123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8D29C-020A-4586-9138-8AE0A21B8FF6}" type="datetimeFigureOut">
              <a:rPr lang="en-GB" smtClean="0"/>
              <a:pPr/>
              <a:t>29/04/2020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0C143-CB92-4C41-97FF-BC81BC821AEB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96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12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168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0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951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753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52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0C143-CB92-4C41-97FF-BC81BC821AEB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826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AE63-511D-4AE8-9282-EF0FFBAD3143}" type="datetime1">
              <a:rPr lang="en-GB" smtClean="0"/>
              <a:t>29/04/2020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95F0-7712-4624-8033-59E5BB96977A}" type="datetime1">
              <a:rPr lang="en-GB" smtClean="0"/>
              <a:t>29/04/2020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ED90-0C30-4BC6-8B97-202BA2FC7638}" type="datetime1">
              <a:rPr lang="en-GB" smtClean="0"/>
              <a:t>29/04/2020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FF5F-6117-4F26-8E2D-9236E20CC486}" type="datetime1">
              <a:rPr lang="en-GB" smtClean="0"/>
              <a:t>29/04/2020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192E-DC8F-47B9-9B2A-A814D3316A57}" type="datetime1">
              <a:rPr lang="en-GB" smtClean="0"/>
              <a:t>29/04/2020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3F81-706A-4CD1-8F42-AA7FC4C9B25D}" type="datetime1">
              <a:rPr lang="en-GB" smtClean="0"/>
              <a:t>29/04/2020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F2482-973B-436A-AC65-19F21231B891}" type="datetime1">
              <a:rPr lang="en-GB" smtClean="0"/>
              <a:t>29/04/2020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6C5AA-1E0C-4ABA-9CE2-0ECFF4F3105A}" type="datetime1">
              <a:rPr lang="en-GB" smtClean="0"/>
              <a:t>29/04/2020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5A1E-F4F5-4F15-9698-BE613F8C2BC7}" type="datetime1">
              <a:rPr lang="en-GB" smtClean="0"/>
              <a:t>29/04/2020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43D5-7289-4766-B5C0-2321A660AD83}" type="datetime1">
              <a:rPr lang="en-GB" smtClean="0"/>
              <a:t>29/04/2020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62083-7530-496C-BABA-45A8C69F0B7D}" type="datetime1">
              <a:rPr lang="en-GB" smtClean="0"/>
              <a:t>29/04/2020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F0D66-8BC6-4055-9F7C-2DDA2A80F03F}" type="datetime1">
              <a:rPr lang="en-GB" smtClean="0"/>
              <a:t>29/04/2020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4D1FE-E5B9-46F1-81E0-09740B29E079}" type="slidenum">
              <a:rPr lang="en-GB" smtClean="0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avid.Legland@inrae.f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3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5.png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ijpb/MorphoLibJ/" TargetMode="External"/><Relationship Id="rId2" Type="http://schemas.openxmlformats.org/officeDocument/2006/relationships/hyperlink" Target="http://imagej.net/MorphoLibJ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hyperlink" Target="https://github.com/dlegland/mathematical_morphology_with_MorphoLibJ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tif"/><Relationship Id="rId3" Type="http://schemas.openxmlformats.org/officeDocument/2006/relationships/image" Target="../media/image105.tif"/><Relationship Id="rId7" Type="http://schemas.openxmlformats.org/officeDocument/2006/relationships/image" Target="../media/image109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tif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tiff"/><Relationship Id="rId3" Type="http://schemas.openxmlformats.org/officeDocument/2006/relationships/image" Target="../media/image114.tiff"/><Relationship Id="rId7" Type="http://schemas.openxmlformats.org/officeDocument/2006/relationships/image" Target="../media/image118.tiff"/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tiff"/><Relationship Id="rId5" Type="http://schemas.openxmlformats.org/officeDocument/2006/relationships/image" Target="../media/image116.tiff"/><Relationship Id="rId4" Type="http://schemas.openxmlformats.org/officeDocument/2006/relationships/image" Target="../media/image115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3.png"/><Relationship Id="rId4" Type="http://schemas.openxmlformats.org/officeDocument/2006/relationships/hyperlink" Target="https://github.com/ijtools/ijGranulometry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tiff"/><Relationship Id="rId4" Type="http://schemas.openxmlformats.org/officeDocument/2006/relationships/image" Target="../media/image13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jtools/ijGranulometry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bioinformatics.oxfordjournals.org/content/early/2016/07/12/bioinformatics.btw413.abstrac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9.png"/><Relationship Id="rId7" Type="http://schemas.openxmlformats.org/officeDocument/2006/relationships/image" Target="../media/image31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Advanced image processing</a:t>
            </a:r>
            <a:br>
              <a:rPr lang="en-GB" dirty="0" smtClean="0"/>
            </a:br>
            <a:r>
              <a:rPr lang="en-GB" dirty="0" smtClean="0"/>
              <a:t>with </a:t>
            </a:r>
            <a:r>
              <a:rPr lang="en-GB" dirty="0" err="1" smtClean="0"/>
              <a:t>MorphoLibJ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552" y="3886200"/>
            <a:ext cx="8208912" cy="2063080"/>
          </a:xfrm>
        </p:spPr>
        <p:txBody>
          <a:bodyPr>
            <a:normAutofit fontScale="77500" lnSpcReduction="20000"/>
          </a:bodyPr>
          <a:lstStyle/>
          <a:p>
            <a:r>
              <a:rPr lang="en-GB" u="sng" dirty="0" smtClean="0"/>
              <a:t>David Legland</a:t>
            </a:r>
            <a:r>
              <a:rPr lang="en-GB" dirty="0" smtClean="0"/>
              <a:t>, Ignacio Arganda-Carreras, Philippe Andrey</a:t>
            </a:r>
          </a:p>
          <a:p>
            <a:r>
              <a:rPr lang="en-GB" sz="2600" dirty="0" smtClean="0">
                <a:hlinkClick r:id="rId2"/>
              </a:rPr>
              <a:t>david.legland@inrae.fr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pPr fontAlgn="base"/>
            <a:r>
              <a:rPr lang="fr-FR" b="1" dirty="0"/>
              <a:t>NEUBIAS </a:t>
            </a:r>
            <a:r>
              <a:rPr lang="en-GB" b="1" dirty="0" smtClean="0"/>
              <a:t>Academy</a:t>
            </a:r>
            <a:r>
              <a:rPr lang="fr-FR" b="1" dirty="0" smtClean="0"/>
              <a:t> </a:t>
            </a:r>
            <a:r>
              <a:rPr lang="fr-FR" b="1" dirty="0"/>
              <a:t>@Home</a:t>
            </a:r>
          </a:p>
          <a:p>
            <a:r>
              <a:rPr lang="en-GB" dirty="0" smtClean="0"/>
              <a:t>April 30</a:t>
            </a:r>
            <a:r>
              <a:rPr lang="en-GB" baseline="30000" dirty="0" smtClean="0"/>
              <a:t>th</a:t>
            </a:r>
            <a:r>
              <a:rPr lang="en-GB" dirty="0" smtClean="0"/>
              <a:t>, 2020</a:t>
            </a:r>
            <a:endParaRPr lang="en-GB" dirty="0"/>
          </a:p>
        </p:txBody>
      </p:sp>
      <p:pic>
        <p:nvPicPr>
          <p:cNvPr id="6" name="Picture 4" descr="D:\dlegland\colloques\past\2012\2012_S4G\pres\images\logos\logo_IJP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4343" y="6092093"/>
            <a:ext cx="1285132" cy="642566"/>
          </a:xfrm>
          <a:prstGeom prst="rect">
            <a:avLst/>
          </a:prstGeom>
          <a:noFill/>
        </p:spPr>
      </p:pic>
      <p:pic>
        <p:nvPicPr>
          <p:cNvPr id="2050" name="Picture 2" descr="NEUBIAS: Network of BioImage Analyst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9" y="26913"/>
            <a:ext cx="85629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ogo Princip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180096"/>
            <a:ext cx="1857539" cy="4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7464" y="6129076"/>
            <a:ext cx="1550044" cy="66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logo B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35" y="6151598"/>
            <a:ext cx="1684429" cy="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D:\dlegland\colloques\past\2012\2012_S4G\pres\images\logos\logo_AgroParisTech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46117" y="6165304"/>
            <a:ext cx="2482752" cy="620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dilation &amp; erosion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581128"/>
            <a:ext cx="8435280" cy="1545035"/>
          </a:xfrm>
        </p:spPr>
        <p:txBody>
          <a:bodyPr/>
          <a:lstStyle/>
          <a:p>
            <a:r>
              <a:rPr lang="en-GB" dirty="0" smtClean="0"/>
              <a:t>Dilation: compute </a:t>
            </a:r>
            <a:r>
              <a:rPr lang="en-GB" b="1" dirty="0" smtClean="0"/>
              <a:t>maximum</a:t>
            </a:r>
            <a:r>
              <a:rPr lang="en-GB" dirty="0" smtClean="0"/>
              <a:t> value in neighbourhood</a:t>
            </a:r>
          </a:p>
          <a:p>
            <a:r>
              <a:rPr lang="en-GB" dirty="0" smtClean="0"/>
              <a:t>Erosion: compute </a:t>
            </a:r>
            <a:r>
              <a:rPr lang="en-GB" b="1" dirty="0" smtClean="0"/>
              <a:t>minimum</a:t>
            </a:r>
            <a:r>
              <a:rPr lang="en-GB" dirty="0" smtClean="0"/>
              <a:t> value in neighbourhood</a:t>
            </a:r>
          </a:p>
          <a:p>
            <a:endParaRPr lang="en-GB" dirty="0"/>
          </a:p>
        </p:txBody>
      </p:sp>
      <p:pic>
        <p:nvPicPr>
          <p:cNvPr id="1026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pic>
        <p:nvPicPr>
          <p:cNvPr id="1027" name="Picture 3" descr="D:\dlegland\dev\imagej\morpholibj\dev\doc\MorphoLibJ-manual\images\grains\grains-Erosion-Sq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628800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D:\dlegland\dev\imagej\morpholibj\dev\doc\MorphoLibJ-manual\images\grains\grains-Dilation-Sq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1628800"/>
            <a:ext cx="2438400" cy="2438400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971600" y="40770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3851920" y="4077072"/>
            <a:ext cx="15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Dilation result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6876256" y="4077072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Erosion result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closing &amp; opening</a:t>
            </a:r>
            <a:endParaRPr lang="en-GB" dirty="0"/>
          </a:p>
        </p:txBody>
      </p:sp>
      <p:pic>
        <p:nvPicPr>
          <p:cNvPr id="9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971600" y="40770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851920" y="4077072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 result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6876256" y="4077072"/>
            <a:ext cx="156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 result</a:t>
            </a:r>
            <a:endParaRPr lang="en-GB" dirty="0"/>
          </a:p>
        </p:txBody>
      </p:sp>
      <p:pic>
        <p:nvPicPr>
          <p:cNvPr id="3074" name="Picture 2" descr="D:\dlegland\dev\imagej\morpholibj\dev\doc\MorphoLibJ-manual\images\grains\grains-Opening-Sq2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628800"/>
            <a:ext cx="2438400" cy="2438400"/>
          </a:xfrm>
          <a:prstGeom prst="rect">
            <a:avLst/>
          </a:prstGeom>
          <a:noFill/>
        </p:spPr>
      </p:pic>
      <p:pic>
        <p:nvPicPr>
          <p:cNvPr id="3075" name="Picture 3" descr="D:\dlegland\dev\imagej\morpholibj\dev\doc\MorphoLibJ-manual\images\grains\grains-Closing-Sq2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1628800"/>
            <a:ext cx="2438400" cy="2438400"/>
          </a:xfrm>
          <a:prstGeom prst="rect">
            <a:avLst/>
          </a:prstGeom>
          <a:noFill/>
        </p:spPr>
      </p:pic>
      <p:sp>
        <p:nvSpPr>
          <p:cNvPr id="15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581128"/>
            <a:ext cx="6707088" cy="2016224"/>
          </a:xfrm>
        </p:spPr>
        <p:txBody>
          <a:bodyPr>
            <a:normAutofit/>
          </a:bodyPr>
          <a:lstStyle/>
          <a:p>
            <a:r>
              <a:rPr lang="en-GB" dirty="0" smtClean="0"/>
              <a:t>Closing = Erosion ( Dilation (Image) )</a:t>
            </a:r>
          </a:p>
          <a:p>
            <a:pPr lvl="1"/>
            <a:r>
              <a:rPr lang="en-GB" dirty="0" smtClean="0"/>
              <a:t>Removes small </a:t>
            </a:r>
            <a:r>
              <a:rPr lang="en-GB" b="1" dirty="0" smtClean="0"/>
              <a:t>dark</a:t>
            </a:r>
            <a:r>
              <a:rPr lang="en-GB" dirty="0" smtClean="0"/>
              <a:t> structures</a:t>
            </a:r>
          </a:p>
          <a:p>
            <a:r>
              <a:rPr lang="en-GB" dirty="0" smtClean="0"/>
              <a:t>Opening = Dilation ( Erosion (Image) )</a:t>
            </a:r>
          </a:p>
          <a:p>
            <a:pPr lvl="1"/>
            <a:r>
              <a:rPr lang="en-GB" dirty="0" smtClean="0"/>
              <a:t>Removes small </a:t>
            </a:r>
            <a:r>
              <a:rPr lang="en-GB" b="1" dirty="0" smtClean="0"/>
              <a:t>bright</a:t>
            </a:r>
            <a:r>
              <a:rPr lang="en-GB" dirty="0" smtClean="0"/>
              <a:t> structures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</a:t>
            </a:r>
            <a:br>
              <a:rPr lang="en-GB" dirty="0" smtClean="0"/>
            </a:br>
            <a:r>
              <a:rPr lang="en-GB" dirty="0" smtClean="0"/>
              <a:t>top-hats (1)</a:t>
            </a:r>
            <a:endParaRPr lang="en-GB" dirty="0"/>
          </a:p>
        </p:txBody>
      </p:sp>
      <p:pic>
        <p:nvPicPr>
          <p:cNvPr id="5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57200" y="4725144"/>
            <a:ext cx="7139136" cy="2016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WhiteTopHat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(I) = I – Opening (I)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Enhances small bright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structures 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 rolling ball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GB" sz="2800" dirty="0" err="1" smtClean="0"/>
              <a:t>BlackTopHat</a:t>
            </a:r>
            <a:r>
              <a:rPr lang="en-GB" sz="2800" dirty="0" smtClean="0"/>
              <a:t>(I) = Closing (I) - I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GB" sz="2400" dirty="0" smtClean="0"/>
              <a:t>Enhances small dark structures</a:t>
            </a:r>
          </a:p>
        </p:txBody>
      </p:sp>
      <p:pic>
        <p:nvPicPr>
          <p:cNvPr id="6146" name="Picture 2" descr="D:\dlegland\dev\imagej\morpholibj\dev\doc\MorphoLibJ-manual\images\grains\grains-WhiteTopHat-Sq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628800"/>
            <a:ext cx="2438400" cy="2438400"/>
          </a:xfrm>
          <a:prstGeom prst="rect">
            <a:avLst/>
          </a:prstGeom>
          <a:noFill/>
        </p:spPr>
      </p:pic>
      <p:pic>
        <p:nvPicPr>
          <p:cNvPr id="6147" name="Picture 3" descr="D:\dlegland\colloques\2016_IAMPS\atelier\images\grains-OpeningSq20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1628800"/>
            <a:ext cx="2438400" cy="2438400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971600" y="40770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3851920" y="4077072"/>
            <a:ext cx="156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Opening result</a:t>
            </a:r>
          </a:p>
          <a:p>
            <a:pPr algn="ctr"/>
            <a:r>
              <a:rPr lang="en-GB" dirty="0" smtClean="0"/>
              <a:t>(large SE...)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6516216" y="4077072"/>
            <a:ext cx="21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White Top-hat result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</a:t>
            </a:r>
            <a:br>
              <a:rPr lang="en-GB" dirty="0" smtClean="0"/>
            </a:br>
            <a:r>
              <a:rPr lang="en-GB" dirty="0" smtClean="0"/>
              <a:t>top-hats (2)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Detection of thin structures / spots</a:t>
            </a:r>
            <a:endParaRPr lang="en-GB" dirty="0"/>
          </a:p>
        </p:txBody>
      </p:sp>
      <p:pic>
        <p:nvPicPr>
          <p:cNvPr id="1026" name="Picture 2" descr="D:\dlegland\dev\imagej\morpholibj\dev\doc\MorphoLibJ-manual\images\leaf\leaf_crop40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37192"/>
            <a:ext cx="2700000" cy="2700000"/>
          </a:xfrm>
          <a:prstGeom prst="rect">
            <a:avLst/>
          </a:prstGeom>
          <a:noFill/>
        </p:spPr>
      </p:pic>
      <p:pic>
        <p:nvPicPr>
          <p:cNvPr id="1027" name="Picture 3" descr="D:\dlegland\colloques\2016_MiFoBio\atelier\images\leaf_crop400-White Top 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136" y="2637192"/>
            <a:ext cx="2700000" cy="2700000"/>
          </a:xfrm>
          <a:prstGeom prst="rect">
            <a:avLst/>
          </a:prstGeom>
          <a:noFill/>
        </p:spPr>
      </p:pic>
      <p:pic>
        <p:nvPicPr>
          <p:cNvPr id="1028" name="Picture 4" descr="D:\dlegland\colloques\2016_MiFoBio\atelier\images\leaf_crop400_smoothTopHat_ovr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464" y="2637192"/>
            <a:ext cx="2700000" cy="2700000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707904" y="5291916"/>
            <a:ext cx="154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White Top-Hat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6156176" y="5291916"/>
            <a:ext cx="268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Threshold + superposition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ZoneTexte 3"/>
          <p:cNvSpPr txBox="1"/>
          <p:nvPr/>
        </p:nvSpPr>
        <p:spPr>
          <a:xfrm>
            <a:off x="3245822" y="6046568"/>
            <a:ext cx="427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Here, we retain small veins and white dots, </a:t>
            </a:r>
          </a:p>
          <a:p>
            <a:r>
              <a:rPr lang="en-GB" dirty="0" smtClean="0"/>
              <a:t>while removing thick veins and background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Gradient(s)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581128"/>
            <a:ext cx="6131024" cy="2016224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Gradient (I) = Dilation (I) – Erosion (I)</a:t>
            </a:r>
          </a:p>
          <a:p>
            <a:pPr lvl="1"/>
            <a:r>
              <a:rPr lang="fr-FR" dirty="0" err="1"/>
              <a:t>a</a:t>
            </a:r>
            <a:r>
              <a:rPr lang="fr-FR" dirty="0" err="1" smtClean="0"/>
              <a:t>.k.a</a:t>
            </a:r>
            <a:r>
              <a:rPr lang="fr-FR" dirty="0" smtClean="0"/>
              <a:t> « Beucher » gradient</a:t>
            </a:r>
            <a:endParaRPr lang="en-GB" dirty="0" smtClean="0"/>
          </a:p>
          <a:p>
            <a:pPr lvl="1"/>
            <a:r>
              <a:rPr lang="en-GB" dirty="0" smtClean="0"/>
              <a:t>Identifies contours</a:t>
            </a:r>
          </a:p>
          <a:p>
            <a:pPr lvl="1"/>
            <a:r>
              <a:rPr lang="en-GB" dirty="0" smtClean="0"/>
              <a:t>No interpolation </a:t>
            </a:r>
            <a:r>
              <a:rPr lang="en-GB" dirty="0" err="1" smtClean="0"/>
              <a:t>artifact</a:t>
            </a:r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Laplacian (I) = Dilation (I) + Erosion (I) – 2*I</a:t>
            </a:r>
            <a:endParaRPr lang="en-GB" dirty="0"/>
          </a:p>
        </p:txBody>
      </p:sp>
      <p:pic>
        <p:nvPicPr>
          <p:cNvPr id="1027" name="Picture 3" descr="D:\dlegland\dev\imagej\morpholibj\dev\doc\MorphoLibJ-manual\images\grains\grains-Erosion-Sq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628800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D:\dlegland\dev\imagej\morpholibj\dev\doc\MorphoLibJ-manual\images\grains\grains-Dilation-Sq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628800"/>
            <a:ext cx="2438400" cy="2438400"/>
          </a:xfrm>
          <a:prstGeom prst="rect">
            <a:avLst/>
          </a:prstGeom>
          <a:noFill/>
        </p:spPr>
      </p:pic>
      <p:pic>
        <p:nvPicPr>
          <p:cNvPr id="2050" name="Picture 2" descr="D:\dlegland\dev\imagej\morpholibj\dev\doc\MorphoLibJ-manual\images\grains\grains-Gradient-Sq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1628800"/>
            <a:ext cx="2438400" cy="2438400"/>
          </a:xfrm>
          <a:prstGeom prst="rect">
            <a:avLst/>
          </a:prstGeom>
          <a:noFill/>
        </p:spPr>
      </p:pic>
      <p:pic>
        <p:nvPicPr>
          <p:cNvPr id="2051" name="Picture 3" descr="D:\dlegland\dev\imagej\morpholibj\dev\doc\MorphoLibJ-manual\images\grains\grains-Laplacian-Sq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2200" y="4293096"/>
            <a:ext cx="2438400" cy="2438400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971600" y="4005064"/>
            <a:ext cx="150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Dilation result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3851920" y="4005064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Erosion result</a:t>
            </a:r>
            <a:endParaRPr lang="en-GB" dirty="0"/>
          </a:p>
        </p:txBody>
      </p:sp>
      <p:sp>
        <p:nvSpPr>
          <p:cNvPr id="15" name="ZoneTexte 14"/>
          <p:cNvSpPr txBox="1"/>
          <p:nvPr/>
        </p:nvSpPr>
        <p:spPr>
          <a:xfrm>
            <a:off x="6444208" y="4005064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Morphological gradient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Grey scale morphological filters </a:t>
            </a:r>
            <a:br>
              <a:rPr lang="en-GB" dirty="0" smtClean="0"/>
            </a:br>
            <a:r>
              <a:rPr lang="en-GB" dirty="0" smtClean="0"/>
              <a:t>directional filtering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971600" y="386104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707904" y="3861048"/>
            <a:ext cx="196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Horizontal opening</a:t>
            </a:r>
            <a:endParaRPr lang="en-GB" dirty="0"/>
          </a:p>
        </p:txBody>
      </p:sp>
      <p:pic>
        <p:nvPicPr>
          <p:cNvPr id="3074" name="Picture 2" descr="D:\dlegland\dev\imagej\morpholibj\dev\doc\MorphoLibJ-manual\images\grains\grains-Opening-Sq2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72200" y="1628800"/>
            <a:ext cx="2304256" cy="2304256"/>
          </a:xfrm>
          <a:prstGeom prst="rect">
            <a:avLst/>
          </a:prstGeom>
          <a:noFill/>
        </p:spPr>
      </p:pic>
      <p:pic>
        <p:nvPicPr>
          <p:cNvPr id="7170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2" y="1628800"/>
            <a:ext cx="2304256" cy="2304256"/>
          </a:xfrm>
          <a:prstGeom prst="rect">
            <a:avLst/>
          </a:prstGeom>
          <a:noFill/>
        </p:spPr>
      </p:pic>
      <p:pic>
        <p:nvPicPr>
          <p:cNvPr id="1026" name="Picture 2" descr="D:\dlegland\projets\image\filtering\directionnal\linearStrel\appleCells-C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628800"/>
            <a:ext cx="2304256" cy="2304256"/>
          </a:xfrm>
          <a:prstGeom prst="rect">
            <a:avLst/>
          </a:prstGeom>
          <a:noFill/>
        </p:spPr>
      </p:pic>
      <p:pic>
        <p:nvPicPr>
          <p:cNvPr id="13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419872" y="4293096"/>
            <a:ext cx="2304256" cy="2304256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6732240" y="3861048"/>
            <a:ext cx="170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Vertical opening</a:t>
            </a:r>
            <a:endParaRPr lang="en-GB" dirty="0"/>
          </a:p>
        </p:txBody>
      </p:sp>
      <p:pic>
        <p:nvPicPr>
          <p:cNvPr id="15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372200" y="4293096"/>
            <a:ext cx="2304256" cy="2304256"/>
          </a:xfrm>
          <a:prstGeom prst="rect">
            <a:avLst/>
          </a:prstGeom>
          <a:noFill/>
        </p:spPr>
      </p:pic>
      <p:sp>
        <p:nvSpPr>
          <p:cNvPr id="12" name="ZoneTexte 11"/>
          <p:cNvSpPr txBox="1"/>
          <p:nvPr/>
        </p:nvSpPr>
        <p:spPr>
          <a:xfrm>
            <a:off x="395536" y="5157192"/>
            <a:ext cx="2196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Allows for enhancing </a:t>
            </a:r>
          </a:p>
          <a:p>
            <a:r>
              <a:rPr lang="en-GB" dirty="0" smtClean="0"/>
              <a:t>linear structures</a:t>
            </a:r>
            <a:endParaRPr lang="en-GB" dirty="0"/>
          </a:p>
        </p:txBody>
      </p:sp>
      <p:sp>
        <p:nvSpPr>
          <p:cNvPr id="16" name="ZoneTexte 15"/>
          <p:cNvSpPr txBox="1"/>
          <p:nvPr/>
        </p:nvSpPr>
        <p:spPr>
          <a:xfrm>
            <a:off x="3588590" y="6525344"/>
            <a:ext cx="19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of 2 directions</a:t>
            </a:r>
            <a:endParaRPr lang="en-GB" dirty="0"/>
          </a:p>
        </p:txBody>
      </p:sp>
      <p:sp>
        <p:nvSpPr>
          <p:cNvPr id="17" name="ZoneTexte 16"/>
          <p:cNvSpPr txBox="1"/>
          <p:nvPr/>
        </p:nvSpPr>
        <p:spPr>
          <a:xfrm>
            <a:off x="6588224" y="6525344"/>
            <a:ext cx="210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of 16 directions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Directional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principles</a:t>
            </a:r>
            <a:r>
              <a:rPr lang="fr-FR" dirty="0" smtClean="0"/>
              <a:t> </a:t>
            </a:r>
            <a:r>
              <a:rPr lang="fr-FR" dirty="0" err="1" smtClean="0"/>
              <a:t>demo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Use image « </a:t>
            </a:r>
            <a:r>
              <a:rPr lang="fr-FR" dirty="0" err="1" smtClean="0"/>
              <a:t>curves.tif</a:t>
            </a:r>
            <a:r>
              <a:rPr lang="fr-FR" dirty="0" smtClean="0"/>
              <a:t> »</a:t>
            </a:r>
          </a:p>
          <a:p>
            <a:r>
              <a:rPr lang="fr-FR" dirty="0" err="1" smtClean="0"/>
              <a:t>Supplementary</a:t>
            </a:r>
            <a:r>
              <a:rPr lang="fr-FR" dirty="0" smtClean="0"/>
              <a:t> Plugins</a:t>
            </a:r>
          </a:p>
          <a:p>
            <a:endParaRPr lang="fr-FR" dirty="0" smtClean="0"/>
          </a:p>
          <a:p>
            <a:r>
              <a:rPr lang="fr-FR" dirty="0" err="1" smtClean="0"/>
              <a:t>Directional</a:t>
            </a:r>
            <a:r>
              <a:rPr lang="fr-FR" dirty="0" smtClean="0"/>
              <a:t> </a:t>
            </a:r>
            <a:r>
              <a:rPr lang="fr-FR" dirty="0" err="1" smtClean="0"/>
              <a:t>filter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(in « </a:t>
            </a:r>
            <a:r>
              <a:rPr lang="fr-FR" dirty="0" err="1" smtClean="0"/>
              <a:t>MorphoLibJ</a:t>
            </a:r>
            <a:r>
              <a:rPr lang="fr-FR" dirty="0" smtClean="0"/>
              <a:t> Plus »)</a:t>
            </a:r>
            <a:endParaRPr lang="fr-FR" dirty="0"/>
          </a:p>
          <a:p>
            <a:pPr lvl="2"/>
            <a:r>
              <a:rPr lang="fr-FR" dirty="0" err="1" smtClean="0"/>
              <a:t>Opening</a:t>
            </a:r>
            <a:r>
              <a:rPr lang="fr-FR" dirty="0" smtClean="0"/>
              <a:t>,</a:t>
            </a:r>
          </a:p>
          <a:p>
            <a:pPr lvl="2"/>
            <a:r>
              <a:rPr lang="fr-FR" dirty="0" smtClean="0"/>
              <a:t>Line </a:t>
            </a:r>
            <a:r>
              <a:rPr lang="fr-FR" dirty="0" err="1" smtClean="0"/>
              <a:t>length</a:t>
            </a:r>
            <a:r>
              <a:rPr lang="fr-FR" dirty="0" smtClean="0"/>
              <a:t> 30</a:t>
            </a:r>
          </a:p>
          <a:p>
            <a:pPr lvl="2"/>
            <a:r>
              <a:rPr lang="fr-FR" dirty="0" err="1" smtClean="0"/>
              <a:t>Thickness</a:t>
            </a:r>
            <a:r>
              <a:rPr lang="fr-FR" dirty="0" smtClean="0"/>
              <a:t> 3, </a:t>
            </a:r>
          </a:p>
          <a:p>
            <a:pPr lvl="2"/>
            <a:r>
              <a:rPr lang="fr-FR" dirty="0" smtClean="0"/>
              <a:t>Check </a:t>
            </a:r>
            <a:r>
              <a:rPr lang="fr-FR" dirty="0" err="1" smtClean="0"/>
              <a:t>Preview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08" y="4005064"/>
            <a:ext cx="3751898" cy="24482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09" y="1600200"/>
            <a:ext cx="2136726" cy="213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8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Advanced directional filtering:</a:t>
            </a:r>
            <a:br>
              <a:rPr lang="en-GB" dirty="0" smtClean="0"/>
            </a:br>
            <a:r>
              <a:rPr lang="en-GB" dirty="0" smtClean="0"/>
              <a:t>separation of crossing fibres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5121276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Orientation stack</a:t>
            </a:r>
          </a:p>
          <a:p>
            <a:pPr lvl="1"/>
            <a:r>
              <a:rPr lang="en-GB" dirty="0" smtClean="0"/>
              <a:t>(still in « </a:t>
            </a:r>
            <a:r>
              <a:rPr lang="en-GB" dirty="0" err="1" smtClean="0"/>
              <a:t>MorphoLibJ</a:t>
            </a:r>
            <a:r>
              <a:rPr lang="en-GB" dirty="0" smtClean="0"/>
              <a:t> Plus »)</a:t>
            </a:r>
          </a:p>
          <a:p>
            <a:pPr lvl="2"/>
            <a:r>
              <a:rPr lang="en-GB" dirty="0" smtClean="0"/>
              <a:t>Opening</a:t>
            </a:r>
          </a:p>
          <a:p>
            <a:pPr lvl="2"/>
            <a:r>
              <a:rPr lang="en-GB" dirty="0" smtClean="0"/>
              <a:t>Line length 25</a:t>
            </a:r>
          </a:p>
          <a:p>
            <a:pPr lvl="2"/>
            <a:r>
              <a:rPr lang="en-GB" dirty="0" smtClean="0"/>
              <a:t>Thickness 3, </a:t>
            </a:r>
          </a:p>
          <a:p>
            <a:pPr lvl="2"/>
            <a:r>
              <a:rPr lang="en-GB" dirty="0" smtClean="0"/>
              <a:t>180 directions</a:t>
            </a:r>
          </a:p>
          <a:p>
            <a:endParaRPr lang="en-GB" dirty="0" smtClean="0"/>
          </a:p>
          <a:p>
            <a:r>
              <a:rPr lang="en-GB" dirty="0" smtClean="0"/>
              <a:t>3D stack of orientation slices</a:t>
            </a:r>
          </a:p>
          <a:p>
            <a:pPr lvl="1"/>
            <a:r>
              <a:rPr lang="en-GB" dirty="0" smtClean="0"/>
              <a:t>Separate </a:t>
            </a:r>
            <a:r>
              <a:rPr lang="en-GB" dirty="0"/>
              <a:t>crossing objects</a:t>
            </a:r>
          </a:p>
          <a:p>
            <a:endParaRPr lang="en-GB" dirty="0" smtClean="0"/>
          </a:p>
          <a:p>
            <a:r>
              <a:rPr lang="fr-FR" dirty="0"/>
              <a:t>3D display:</a:t>
            </a:r>
          </a:p>
          <a:p>
            <a:pPr lvl="1"/>
            <a:r>
              <a:rPr lang="en-GB" dirty="0" smtClean="0"/>
              <a:t>Binary Images -&gt; Connected </a:t>
            </a:r>
            <a:r>
              <a:rPr lang="en-GB" dirty="0"/>
              <a:t>C</a:t>
            </a:r>
            <a:r>
              <a:rPr lang="en-GB" dirty="0" smtClean="0"/>
              <a:t>omponents </a:t>
            </a:r>
            <a:r>
              <a:rPr lang="en-GB" dirty="0" err="1" smtClean="0"/>
              <a:t>Labeling</a:t>
            </a:r>
            <a:endParaRPr lang="en-GB" dirty="0" smtClean="0"/>
          </a:p>
          <a:p>
            <a:pPr lvl="2"/>
            <a:r>
              <a:rPr lang="en-GB" dirty="0" smtClean="0"/>
              <a:t>conn. 6, 8-bits results</a:t>
            </a:r>
            <a:endParaRPr lang="fr-FR" dirty="0" smtClean="0"/>
          </a:p>
          <a:p>
            <a:pPr lvl="1"/>
            <a:r>
              <a:rPr lang="fr-FR" dirty="0" smtClean="0"/>
              <a:t>Label Images -&gt; « Labels To RGB »</a:t>
            </a:r>
          </a:p>
          <a:p>
            <a:pPr lvl="2"/>
            <a:r>
              <a:rPr lang="fr-FR" dirty="0" smtClean="0"/>
              <a:t>Black BG</a:t>
            </a:r>
          </a:p>
          <a:p>
            <a:pPr lvl="1"/>
            <a:r>
              <a:rPr lang="fr-FR" dirty="0" smtClean="0"/>
              <a:t>3D </a:t>
            </a:r>
            <a:r>
              <a:rPr lang="fr-FR" dirty="0" err="1" smtClean="0"/>
              <a:t>viewer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457" y="1517811"/>
            <a:ext cx="1665735" cy="16657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2168955"/>
            <a:ext cx="1760049" cy="202918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829" y="3645024"/>
            <a:ext cx="1836989" cy="21178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440" y="4365104"/>
            <a:ext cx="2375594" cy="19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5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Attribute</a:t>
            </a:r>
            <a:r>
              <a:rPr lang="fr-FR" dirty="0" smtClean="0"/>
              <a:t> </a:t>
            </a:r>
            <a:r>
              <a:rPr lang="fr-FR" dirty="0" err="1" smtClean="0"/>
              <a:t>opening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512127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Opening == removing components based on their “size”</a:t>
            </a:r>
          </a:p>
          <a:p>
            <a:pPr lvl="1"/>
            <a:r>
              <a:rPr lang="fr-FR" dirty="0" smtClean="0"/>
              <a:t>The size of the SE</a:t>
            </a:r>
          </a:p>
          <a:p>
            <a:pPr lvl="1"/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more </a:t>
            </a:r>
            <a:r>
              <a:rPr lang="fr-FR" dirty="0" err="1" smtClean="0"/>
              <a:t>generic</a:t>
            </a:r>
            <a:r>
              <a:rPr lang="fr-FR" dirty="0" smtClean="0"/>
              <a:t>!</a:t>
            </a:r>
          </a:p>
          <a:p>
            <a:pPr lvl="1"/>
            <a:endParaRPr lang="fr-FR" dirty="0" smtClean="0"/>
          </a:p>
          <a:p>
            <a:r>
              <a:rPr lang="en-GB" dirty="0" smtClean="0"/>
              <a:t>Attribute opening:</a:t>
            </a:r>
          </a:p>
          <a:p>
            <a:pPr lvl="1"/>
            <a:r>
              <a:rPr lang="en-GB" dirty="0" smtClean="0"/>
              <a:t>Size = number of pixels</a:t>
            </a:r>
          </a:p>
          <a:p>
            <a:pPr lvl="1"/>
            <a:r>
              <a:rPr lang="en-GB" dirty="0" smtClean="0"/>
              <a:t>Binary/label images: count pixels/voxels </a:t>
            </a:r>
          </a:p>
          <a:p>
            <a:pPr lvl="1"/>
            <a:r>
              <a:rPr lang="en-GB" dirty="0" smtClean="0"/>
              <a:t>Grayscale image: repeat for each </a:t>
            </a:r>
            <a:r>
              <a:rPr lang="en-GB" dirty="0" err="1" smtClean="0"/>
              <a:t>gray</a:t>
            </a:r>
            <a:r>
              <a:rPr lang="en-GB" dirty="0" smtClean="0"/>
              <a:t> level</a:t>
            </a:r>
          </a:p>
          <a:p>
            <a:endParaRPr lang="en-GB" dirty="0" smtClean="0"/>
          </a:p>
          <a:p>
            <a:r>
              <a:rPr lang="en-GB" dirty="0" smtClean="0"/>
              <a:t>Here: better preservation of small veins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6" name="Picture 2" descr="D:\dlegland\dev\imagej\morpholibj\dev\doc\MorphoLibJ-manual\images\leaf\leaf_crop40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339168"/>
            <a:ext cx="2333700" cy="2333700"/>
          </a:xfrm>
          <a:prstGeom prst="rect">
            <a:avLst/>
          </a:prstGeom>
          <a:noFill/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16" y="2924944"/>
            <a:ext cx="2343026" cy="234302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205212"/>
            <a:ext cx="2333700" cy="23337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32040" y="3672868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Original</a:t>
            </a:r>
            <a:endParaRPr lang="en-GB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562752" y="5218173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Opening</a:t>
            </a:r>
          </a:p>
          <a:p>
            <a:pPr algn="ctr"/>
            <a:r>
              <a:rPr lang="en-GB" sz="1400" dirty="0" smtClean="0"/>
              <a:t>(disk R=1)</a:t>
            </a:r>
            <a:endParaRPr lang="en-GB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544761" y="6513090"/>
            <a:ext cx="238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Attribute Opening (size=10)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360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Problem: (basic) morphological filters tend to modify shape of structures</a:t>
            </a:r>
          </a:p>
          <a:p>
            <a:r>
              <a:rPr lang="en-GB" dirty="0" smtClean="0"/>
              <a:t>Idea: keep the original shape of selected regions</a:t>
            </a:r>
            <a:endParaRPr lang="en-GB" dirty="0"/>
          </a:p>
        </p:txBody>
      </p:sp>
      <p:pic>
        <p:nvPicPr>
          <p:cNvPr id="1026" name="Picture 2" descr="D:\dlegland\colloques\2016_MiFoBio\atelier\images\blob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7" name="Picture 3" descr="D:\dlegland\colloques\2016_MiFoBio\atelier\images\blobs-OpSq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8" name="Picture 4" descr="D:\dlegland\colloques\2016_MiFoBio\atelier\images\blobs-OpSq5-ov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9" name="Picture 5" descr="D:\dlegland\colloques\2016_MiFoBio\atelier\images\blobs-OpSq5-rec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248" y="4077272"/>
            <a:ext cx="1814173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09771" y="5877272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2123443" y="586321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Morphological opening</a:t>
            </a:r>
          </a:p>
          <a:p>
            <a:pPr algn="ctr"/>
            <a:r>
              <a:rPr lang="en-GB" dirty="0" smtClean="0"/>
              <a:t>removes small items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4548960" y="5878071"/>
            <a:ext cx="200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Shape of remaining</a:t>
            </a:r>
          </a:p>
          <a:p>
            <a:pPr algn="ctr"/>
            <a:r>
              <a:rPr lang="en-GB" dirty="0" smtClean="0"/>
              <a:t>items changes...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6948264" y="5877272"/>
            <a:ext cx="160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What we want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51520" y="1600200"/>
            <a:ext cx="4608512" cy="4637112"/>
          </a:xfrm>
        </p:spPr>
        <p:txBody>
          <a:bodyPr>
            <a:normAutofit/>
          </a:bodyPr>
          <a:lstStyle/>
          <a:p>
            <a:r>
              <a:rPr lang="en-US" dirty="0" smtClean="0"/>
              <a:t>Image analysis and modelling team at IJPB</a:t>
            </a:r>
          </a:p>
          <a:p>
            <a:pPr lvl="1"/>
            <a:r>
              <a:rPr lang="en-US" dirty="0" smtClean="0"/>
              <a:t>Development of methods and algorithms </a:t>
            </a:r>
          </a:p>
          <a:p>
            <a:pPr lvl="1"/>
            <a:r>
              <a:rPr lang="en-US" dirty="0" smtClean="0"/>
              <a:t>Large use of mathematical morphology</a:t>
            </a:r>
            <a:endParaRPr lang="en-US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ImageJ</a:t>
            </a:r>
            <a:r>
              <a:rPr lang="en-GB" dirty="0" smtClean="0"/>
              <a:t> / Fiji</a:t>
            </a:r>
          </a:p>
          <a:p>
            <a:pPr lvl="1"/>
            <a:r>
              <a:rPr lang="en-GB" dirty="0" smtClean="0"/>
              <a:t>Widely used by (plant) biologists</a:t>
            </a:r>
          </a:p>
          <a:p>
            <a:pPr lvl="1"/>
            <a:r>
              <a:rPr lang="en-GB" dirty="0" smtClean="0"/>
              <a:t>Few or limited existing MM plugins</a:t>
            </a:r>
          </a:p>
          <a:p>
            <a:pPr lvl="1"/>
            <a:r>
              <a:rPr lang="en-GB" dirty="0" smtClean="0"/>
              <a:t>=&gt; </a:t>
            </a:r>
            <a:r>
              <a:rPr lang="en-GB" dirty="0" err="1" smtClean="0"/>
              <a:t>MorphoLibJ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  <p:pic>
        <p:nvPicPr>
          <p:cNvPr id="1026" name="Picture 2" descr="http://eubias.org/NEUBIAS/wp-content/uploads/2020/03/Legland_D_med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27153"/>
            <a:ext cx="1165836" cy="153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ubias.org/NEUBIAS/wp-content/uploads/2020/03/IgnacioArganda-150x1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514106"/>
            <a:ext cx="1543707" cy="15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epitraits.eu/wp-content/uploads/2013/05/Philippe-Andrey-1-210x3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69" y="4509120"/>
            <a:ext cx="1067116" cy="15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dlegland\publis\papers\2014_MorphologyPlugin\images\segment3D\demoWatershed_Racine_dam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632" y="4136857"/>
            <a:ext cx="3691745" cy="2298204"/>
          </a:xfrm>
          <a:prstGeom prst="rect">
            <a:avLst/>
          </a:prstGeom>
          <a:noFill/>
        </p:spPr>
      </p:pic>
      <p:pic>
        <p:nvPicPr>
          <p:cNvPr id="1034" name="Picture 10" descr="https://www-ijpb.versailles.inra.fr/en/images/logo_ijpb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37312"/>
            <a:ext cx="104775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9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Principle:</a:t>
            </a:r>
          </a:p>
          <a:p>
            <a:pPr lvl="1"/>
            <a:r>
              <a:rPr lang="en-GB" dirty="0" smtClean="0"/>
              <a:t>Dilate marker image</a:t>
            </a:r>
          </a:p>
          <a:p>
            <a:pPr lvl="1"/>
            <a:r>
              <a:rPr lang="en-GB" dirty="0" smtClean="0"/>
              <a:t>Constrain dilation to mask image</a:t>
            </a:r>
          </a:p>
          <a:p>
            <a:pPr lvl="1"/>
            <a:r>
              <a:rPr lang="en-GB" dirty="0" smtClean="0"/>
              <a:t>Repeat until stability </a:t>
            </a:r>
          </a:p>
          <a:p>
            <a:r>
              <a:rPr lang="en-GB" dirty="0" smtClean="0"/>
              <a:t>Used </a:t>
            </a:r>
            <a:r>
              <a:rPr lang="en-GB" dirty="0" smtClean="0"/>
              <a:t>internally in </a:t>
            </a:r>
            <a:r>
              <a:rPr lang="en-GB" dirty="0" smtClean="0"/>
              <a:t>many algorithms</a:t>
            </a:r>
          </a:p>
          <a:p>
            <a:pPr lvl="1"/>
            <a:endParaRPr lang="en-GB" dirty="0"/>
          </a:p>
        </p:txBody>
      </p:sp>
      <p:pic>
        <p:nvPicPr>
          <p:cNvPr id="28674" name="Picture 2" descr="http://imagej.net/_images/thumb/8/8d/MorphoLibJ-geodesic-reconstruction.png/750px-MorphoLibJ-geodesic-reconstr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4653136"/>
            <a:ext cx="8698947" cy="17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" name="Connecteur droit 3"/>
          <p:cNvCxnSpPr/>
          <p:nvPr/>
        </p:nvCxnSpPr>
        <p:spPr>
          <a:xfrm>
            <a:off x="1914054" y="4653136"/>
            <a:ext cx="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3657104" y="4653136"/>
            <a:ext cx="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5395838" y="4653136"/>
            <a:ext cx="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145238" y="4653136"/>
            <a:ext cx="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61829" y="638132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mask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1115616" y="6381328"/>
            <a:ext cx="93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1435100" y="4946650"/>
            <a:ext cx="256580" cy="150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660400" y="5746750"/>
            <a:ext cx="845791" cy="706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49178" y="5699993"/>
            <a:ext cx="85846" cy="825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622285" y="6237312"/>
            <a:ext cx="335500" cy="239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V="1">
            <a:off x="444743" y="6189402"/>
            <a:ext cx="192581" cy="28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Morphological reconstruction</a:t>
            </a:r>
            <a:br>
              <a:rPr lang="en-US" dirty="0" smtClean="0"/>
            </a:br>
            <a:r>
              <a:rPr lang="en-US" dirty="0" smtClean="0"/>
              <a:t>Principles demo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21275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Open images: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particles</a:t>
            </a:r>
            <a:r>
              <a:rPr lang="fr-FR" dirty="0" smtClean="0"/>
              <a:t> »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particles</a:t>
            </a:r>
            <a:r>
              <a:rPr lang="fr-FR" dirty="0" smtClean="0"/>
              <a:t>-markers »</a:t>
            </a:r>
          </a:p>
          <a:p>
            <a:endParaRPr lang="fr-FR" dirty="0" smtClean="0"/>
          </a:p>
          <a:p>
            <a:r>
              <a:rPr lang="fr-FR" dirty="0" err="1" smtClean="0"/>
              <a:t>Run</a:t>
            </a:r>
            <a:r>
              <a:rPr lang="fr-FR" dirty="0" smtClean="0"/>
              <a:t> plugin:</a:t>
            </a:r>
          </a:p>
          <a:p>
            <a:pPr lvl="1"/>
            <a:r>
              <a:rPr lang="fr-FR" dirty="0" err="1" smtClean="0"/>
              <a:t>MorphoLibJ</a:t>
            </a:r>
            <a:r>
              <a:rPr lang="fr-FR" dirty="0" smtClean="0"/>
              <a:t> Plus -&gt; </a:t>
            </a:r>
            <a:r>
              <a:rPr lang="fr-FR" dirty="0" err="1" smtClean="0"/>
              <a:t>Morphological</a:t>
            </a:r>
            <a:r>
              <a:rPr lang="fr-FR" dirty="0" smtClean="0"/>
              <a:t> reconstruction </a:t>
            </a:r>
            <a:r>
              <a:rPr lang="fr-FR" dirty="0" err="1" smtClean="0"/>
              <a:t>demo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Plugin « </a:t>
            </a:r>
            <a:r>
              <a:rPr lang="fr-FR" dirty="0" err="1" smtClean="0"/>
              <a:t>Morphological</a:t>
            </a:r>
            <a:r>
              <a:rPr lang="fr-FR" dirty="0" smtClean="0"/>
              <a:t> reconstruction »</a:t>
            </a:r>
          </a:p>
          <a:p>
            <a:pPr lvl="1"/>
            <a:r>
              <a:rPr lang="fr-FR" dirty="0" err="1" smtClean="0"/>
              <a:t>Faster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Works </a:t>
            </a:r>
            <a:r>
              <a:rPr lang="fr-FR" dirty="0" err="1" smtClean="0"/>
              <a:t>also</a:t>
            </a:r>
            <a:r>
              <a:rPr lang="fr-FR" dirty="0" smtClean="0"/>
              <a:t> for </a:t>
            </a:r>
            <a:r>
              <a:rPr lang="fr-FR" dirty="0" err="1" smtClean="0"/>
              <a:t>grayscale</a:t>
            </a:r>
            <a:r>
              <a:rPr lang="fr-FR" dirty="0" smtClean="0"/>
              <a:t> images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30" y="1600200"/>
            <a:ext cx="2442170" cy="14509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116338"/>
            <a:ext cx="3063495" cy="16065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869160"/>
            <a:ext cx="1524702" cy="17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Manual selection bright structures</a:t>
            </a:r>
            <a:endParaRPr lang="en-GB" dirty="0"/>
          </a:p>
        </p:txBody>
      </p:sp>
      <p:sp>
        <p:nvSpPr>
          <p:cNvPr id="9" name="Espace réservé du texte 8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53824" cy="478112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Input image: </a:t>
            </a:r>
          </a:p>
          <a:p>
            <a:pPr lvl="1"/>
            <a:r>
              <a:rPr lang="fr-FR" dirty="0" smtClean="0"/>
              <a:t>« </a:t>
            </a:r>
            <a:r>
              <a:rPr lang="fr-FR" dirty="0" err="1" smtClean="0"/>
              <a:t>grains.tif</a:t>
            </a:r>
            <a:r>
              <a:rPr lang="fr-FR" dirty="0" smtClean="0"/>
              <a:t> »</a:t>
            </a:r>
          </a:p>
          <a:p>
            <a:r>
              <a:rPr lang="fr-FR" dirty="0" err="1" smtClean="0"/>
              <a:t>Create</a:t>
            </a:r>
            <a:r>
              <a:rPr lang="fr-FR" dirty="0" smtClean="0"/>
              <a:t> markers:</a:t>
            </a:r>
          </a:p>
          <a:p>
            <a:pPr lvl="1"/>
            <a:r>
              <a:rPr lang="fr-FR" dirty="0" smtClean="0"/>
              <a:t>File -&gt; New…-&gt; Image </a:t>
            </a:r>
          </a:p>
          <a:p>
            <a:pPr lvl="2"/>
            <a:r>
              <a:rPr lang="fr-FR" dirty="0" err="1" smtClean="0"/>
              <a:t>Same</a:t>
            </a:r>
            <a:r>
              <a:rPr lang="fr-FR" dirty="0" smtClean="0"/>
              <a:t> size as origin</a:t>
            </a:r>
            <a:r>
              <a:rPr lang="fr-FR" dirty="0" smtClean="0"/>
              <a:t>al</a:t>
            </a:r>
            <a:endParaRPr lang="fr-FR" dirty="0" smtClean="0"/>
          </a:p>
          <a:p>
            <a:pPr lvl="1"/>
            <a:r>
              <a:rPr lang="fr-FR" dirty="0" err="1" smtClean="0"/>
              <a:t>Choose</a:t>
            </a:r>
            <a:r>
              <a:rPr lang="fr-FR" dirty="0" smtClean="0"/>
              <a:t> « </a:t>
            </a:r>
            <a:r>
              <a:rPr lang="fr-FR" dirty="0" err="1" smtClean="0"/>
              <a:t>multi-point</a:t>
            </a:r>
            <a:r>
              <a:rPr lang="fr-FR" dirty="0" smtClean="0"/>
              <a:t> » </a:t>
            </a:r>
            <a:r>
              <a:rPr lang="fr-FR" dirty="0" err="1" smtClean="0"/>
              <a:t>tool</a:t>
            </a:r>
            <a:endParaRPr lang="fr-FR" dirty="0" smtClean="0"/>
          </a:p>
          <a:p>
            <a:pPr lvl="1"/>
            <a:r>
              <a:rPr lang="fr-FR" dirty="0" smtClean="0"/>
              <a:t>Click on </a:t>
            </a:r>
            <a:r>
              <a:rPr lang="fr-FR" dirty="0" err="1" smtClean="0"/>
              <a:t>some</a:t>
            </a:r>
            <a:r>
              <a:rPr lang="fr-FR" dirty="0" smtClean="0"/>
              <a:t> grains</a:t>
            </a:r>
          </a:p>
          <a:p>
            <a:pPr lvl="1"/>
            <a:r>
              <a:rPr lang="fr-FR" dirty="0" smtClean="0"/>
              <a:t>Copy </a:t>
            </a:r>
            <a:r>
              <a:rPr lang="fr-FR" dirty="0" err="1" smtClean="0"/>
              <a:t>selection</a:t>
            </a:r>
            <a:r>
              <a:rPr lang="fr-FR" dirty="0" smtClean="0"/>
              <a:t> to marker image (</a:t>
            </a:r>
            <a:r>
              <a:rPr lang="fr-FR" dirty="0" err="1" smtClean="0"/>
              <a:t>ctrl+shift+E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Draw</a:t>
            </a:r>
            <a:r>
              <a:rPr lang="fr-FR" dirty="0" smtClean="0"/>
              <a:t> markers (</a:t>
            </a:r>
            <a:r>
              <a:rPr lang="fr-FR" dirty="0" err="1" smtClean="0"/>
              <a:t>ctrl+D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Optional</a:t>
            </a:r>
            <a:r>
              <a:rPr lang="fr-FR" dirty="0" smtClean="0"/>
              <a:t>: </a:t>
            </a:r>
            <a:r>
              <a:rPr lang="fr-FR" dirty="0" err="1" smtClean="0"/>
              <a:t>apply</a:t>
            </a:r>
            <a:r>
              <a:rPr lang="fr-FR" dirty="0" smtClean="0"/>
              <a:t> </a:t>
            </a:r>
            <a:r>
              <a:rPr lang="fr-FR" dirty="0" err="1" smtClean="0"/>
              <a:t>small</a:t>
            </a:r>
            <a:r>
              <a:rPr lang="fr-FR" dirty="0" smtClean="0"/>
              <a:t> dilation</a:t>
            </a:r>
          </a:p>
          <a:p>
            <a:endParaRPr lang="fr-FR" dirty="0" smtClean="0"/>
          </a:p>
          <a:p>
            <a:r>
              <a:rPr lang="fr-FR" dirty="0" smtClean="0"/>
              <a:t>Plugins -&gt; </a:t>
            </a:r>
            <a:r>
              <a:rPr lang="fr-FR" dirty="0" err="1" smtClean="0"/>
              <a:t>MorphoLibJ</a:t>
            </a:r>
            <a:r>
              <a:rPr lang="fr-FR" dirty="0" smtClean="0"/>
              <a:t> -&gt; </a:t>
            </a:r>
            <a:r>
              <a:rPr lang="fr-FR" dirty="0" err="1" smtClean="0"/>
              <a:t>Morphological</a:t>
            </a:r>
            <a:r>
              <a:rPr lang="fr-FR" dirty="0" smtClean="0"/>
              <a:t> reconstruction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3203848" y="62373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979712" y="6462846"/>
            <a:ext cx="629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Check also the </a:t>
            </a:r>
            <a:r>
              <a:rPr lang="en-GB" dirty="0" smtClean="0"/>
              <a:t>“Interactive Morphological Reconstruction” </a:t>
            </a:r>
            <a:r>
              <a:rPr lang="en-GB" dirty="0" smtClean="0"/>
              <a:t>plugin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11" y="1515571"/>
            <a:ext cx="1481381" cy="148138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323" y="1515570"/>
            <a:ext cx="1043069" cy="148138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860" y="3140968"/>
            <a:ext cx="1333488" cy="153749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3140968"/>
            <a:ext cx="1328780" cy="153206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848" y="3141463"/>
            <a:ext cx="1328350" cy="153156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243" y="4731114"/>
            <a:ext cx="1686229" cy="168622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512" y="4898383"/>
            <a:ext cx="1879977" cy="1384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reconstruction</a:t>
            </a:r>
            <a:br>
              <a:rPr lang="en-GB" dirty="0" smtClean="0"/>
            </a:br>
            <a:r>
              <a:rPr lang="en-GB" dirty="0" smtClean="0"/>
              <a:t>application examples</a:t>
            </a:r>
            <a:endParaRPr lang="en-GB" dirty="0"/>
          </a:p>
        </p:txBody>
      </p:sp>
      <p:pic>
        <p:nvPicPr>
          <p:cNvPr id="33794" name="Picture 2" descr="D:\dlegland\colloques\2016_IAMPS\atelier\images\grains-killBorders-adj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643981"/>
            <a:ext cx="2438400" cy="2438400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1187624" y="5157192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Kill borders</a:t>
            </a:r>
            <a:endParaRPr lang="en-GB" dirty="0"/>
          </a:p>
        </p:txBody>
      </p:sp>
      <p:pic>
        <p:nvPicPr>
          <p:cNvPr id="33795" name="Picture 3" descr="D:\dlegland\colloques\2016_IAMPS\atelier\images\maize\2434a-norm-gray-r50-segIn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2349241"/>
            <a:ext cx="2874061" cy="3240000"/>
          </a:xfrm>
          <a:prstGeom prst="rect">
            <a:avLst/>
          </a:prstGeom>
          <a:noFill/>
        </p:spPr>
      </p:pic>
      <p:pic>
        <p:nvPicPr>
          <p:cNvPr id="33796" name="Picture 4" descr="D:\dlegland\colloques\2016_IAMPS\atelier\images\maize\2434a-norm-gray-r50-seg-fillHol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2348880"/>
            <a:ext cx="2874061" cy="324000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5580112" y="537321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Fill Holes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dirty="0" smtClean="0"/>
              <a:t>summary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4863530" cy="5069160"/>
          </a:xfrm>
        </p:spPr>
        <p:txBody>
          <a:bodyPr>
            <a:normAutofit fontScale="85000" lnSpcReduction="10000"/>
          </a:bodyPr>
          <a:lstStyle/>
          <a:p>
            <a:r>
              <a:rPr lang="fr-FR" dirty="0" err="1" smtClean="0"/>
              <a:t>Morphological</a:t>
            </a:r>
            <a:r>
              <a:rPr lang="fr-FR" dirty="0" smtClean="0"/>
              <a:t> </a:t>
            </a:r>
            <a:r>
              <a:rPr lang="fr-FR" dirty="0" err="1" smtClean="0"/>
              <a:t>filters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Post-</a:t>
            </a:r>
            <a:r>
              <a:rPr lang="fr-FR" dirty="0" err="1"/>
              <a:t>processing</a:t>
            </a:r>
            <a:endParaRPr lang="fr-FR" dirty="0"/>
          </a:p>
          <a:p>
            <a:pPr lvl="1"/>
            <a:r>
              <a:rPr lang="fr-FR" dirty="0" err="1" smtClean="0"/>
              <a:t>Grayscale</a:t>
            </a:r>
            <a:r>
              <a:rPr lang="fr-FR" dirty="0" smtClean="0"/>
              <a:t> </a:t>
            </a:r>
            <a:r>
              <a:rPr lang="fr-FR" dirty="0" smtClean="0"/>
              <a:t>image </a:t>
            </a:r>
            <a:r>
              <a:rPr lang="fr-FR" dirty="0" err="1" smtClean="0"/>
              <a:t>filtering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Advanced </a:t>
            </a:r>
            <a:r>
              <a:rPr lang="fr-FR" dirty="0" err="1" smtClean="0"/>
              <a:t>filters</a:t>
            </a:r>
            <a:endParaRPr lang="fr-FR" dirty="0" smtClean="0"/>
          </a:p>
          <a:p>
            <a:pPr lvl="1"/>
            <a:r>
              <a:rPr lang="fr-FR" dirty="0" err="1" smtClean="0"/>
              <a:t>Directional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endParaRPr lang="fr-FR" dirty="0" smtClean="0"/>
          </a:p>
          <a:p>
            <a:pPr lvl="1"/>
            <a:r>
              <a:rPr lang="fr-FR" dirty="0" err="1" smtClean="0"/>
              <a:t>Attribute</a:t>
            </a:r>
            <a:r>
              <a:rPr lang="fr-FR" dirty="0" smtClean="0"/>
              <a:t> </a:t>
            </a:r>
            <a:r>
              <a:rPr lang="fr-FR" dirty="0" err="1" smtClean="0"/>
              <a:t>opening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err="1" smtClean="0"/>
              <a:t>Morphological</a:t>
            </a:r>
            <a:r>
              <a:rPr lang="fr-FR" dirty="0" smtClean="0"/>
              <a:t> reconstruction:</a:t>
            </a:r>
          </a:p>
          <a:p>
            <a:pPr lvl="1"/>
            <a:r>
              <a:rPr lang="fr-FR" dirty="0" err="1" smtClean="0"/>
              <a:t>Selection</a:t>
            </a:r>
            <a:r>
              <a:rPr lang="fr-FR" dirty="0" smtClean="0"/>
              <a:t> of </a:t>
            </a:r>
            <a:r>
              <a:rPr lang="fr-FR" dirty="0" err="1" smtClean="0"/>
              <a:t>specific</a:t>
            </a:r>
            <a:r>
              <a:rPr lang="fr-FR" dirty="0" smtClean="0"/>
              <a:t> components</a:t>
            </a:r>
          </a:p>
          <a:p>
            <a:pPr lvl="1"/>
            <a:r>
              <a:rPr lang="fr-FR" dirty="0" smtClean="0"/>
              <a:t>Kill </a:t>
            </a:r>
            <a:r>
              <a:rPr lang="fr-FR" dirty="0" err="1" smtClean="0"/>
              <a:t>borders</a:t>
            </a:r>
            <a:r>
              <a:rPr lang="fr-FR" dirty="0" smtClean="0"/>
              <a:t> or </a:t>
            </a:r>
            <a:r>
              <a:rPr lang="fr-FR" dirty="0" err="1" smtClean="0"/>
              <a:t>fill</a:t>
            </a:r>
            <a:r>
              <a:rPr lang="fr-FR" dirty="0" smtClean="0"/>
              <a:t> </a:t>
            </a:r>
            <a:r>
              <a:rPr lang="fr-FR" dirty="0" err="1" smtClean="0"/>
              <a:t>holes</a:t>
            </a:r>
            <a:endParaRPr lang="en-GB" dirty="0"/>
          </a:p>
        </p:txBody>
      </p:sp>
      <p:pic>
        <p:nvPicPr>
          <p:cNvPr id="5" name="Picture 3" descr="D:\dlegland\dev\imagej\morpholibj\dev\doc\MorphoLibJ-manual\images\grains\grains-geodRec-byDil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8976" y="5080562"/>
            <a:ext cx="1296144" cy="1296144"/>
          </a:xfrm>
          <a:prstGeom prst="rect">
            <a:avLst/>
          </a:prstGeom>
          <a:noFill/>
        </p:spPr>
      </p:pic>
      <p:pic>
        <p:nvPicPr>
          <p:cNvPr id="6" name="Picture 2" descr="D:\dlegland\colloques\2016_IAMPS\atelier\images\grains-Opening_L10_T0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85604" y="3543897"/>
            <a:ext cx="1176800" cy="1176800"/>
          </a:xfrm>
          <a:prstGeom prst="rect">
            <a:avLst/>
          </a:prstGeom>
          <a:noFill/>
        </p:spPr>
      </p:pic>
      <p:pic>
        <p:nvPicPr>
          <p:cNvPr id="8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148064" y="1546305"/>
            <a:ext cx="1297912" cy="1079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731313" y="2148047"/>
            <a:ext cx="1297913" cy="107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5085687"/>
            <a:ext cx="1296020" cy="1285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2" descr="D:\dlegland\dev\imagej\morpholibj\dev\doc\MorphoLibJ-manual\images\grains\grains-Opening-Sq2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48884" y="1595494"/>
            <a:ext cx="1254723" cy="1254723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218" y="3543897"/>
            <a:ext cx="1179190" cy="11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6" name="Line 57"/>
          <p:cNvSpPr>
            <a:spLocks noChangeShapeType="1"/>
          </p:cNvSpPr>
          <p:nvPr/>
        </p:nvSpPr>
        <p:spPr bwMode="auto">
          <a:xfrm>
            <a:off x="107504" y="3429000"/>
            <a:ext cx="8964488" cy="0"/>
          </a:xfrm>
          <a:prstGeom prst="line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940152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563888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187624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 Box 54"/>
          <p:cNvSpPr txBox="1">
            <a:spLocks noChangeArrowheads="1"/>
          </p:cNvSpPr>
          <p:nvPr/>
        </p:nvSpPr>
        <p:spPr bwMode="auto">
          <a:xfrm>
            <a:off x="1259731" y="2204864"/>
            <a:ext cx="17280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 err="1" smtClean="0"/>
              <a:t>Filtering</a:t>
            </a:r>
            <a:r>
              <a:rPr lang="fr-FR" b="1" dirty="0" smtClean="0"/>
              <a:t> &amp; </a:t>
            </a:r>
            <a:r>
              <a:rPr lang="fr-FR" b="1" dirty="0" err="1" smtClean="0"/>
              <a:t>enhancement</a:t>
            </a:r>
            <a:endParaRPr lang="fr-FR" b="1" dirty="0"/>
          </a:p>
        </p:txBody>
      </p:sp>
      <p:sp>
        <p:nvSpPr>
          <p:cNvPr id="12" name="Text Box 55"/>
          <p:cNvSpPr txBox="1">
            <a:spLocks noChangeArrowheads="1"/>
          </p:cNvSpPr>
          <p:nvPr/>
        </p:nvSpPr>
        <p:spPr bwMode="auto">
          <a:xfrm>
            <a:off x="3779912" y="2348880"/>
            <a:ext cx="158417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/>
              <a:t>Segmentation</a:t>
            </a:r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6372200" y="2348880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/>
              <a:t>Analysis</a:t>
            </a:r>
            <a:endParaRPr lang="fr-FR" b="1" dirty="0"/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611560" y="3501008"/>
            <a:ext cx="29676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filtering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reconstruction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6084168" y="3429000"/>
            <a:ext cx="16816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Particle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smtClean="0">
                <a:solidFill>
                  <a:srgbClr val="0070C0"/>
                </a:solidFill>
              </a:rPr>
              <a:t>Texture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3899918" y="3507681"/>
            <a:ext cx="1205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Watershed</a:t>
            </a:r>
            <a:endParaRPr lang="fr-FR" dirty="0">
              <a:solidFill>
                <a:srgbClr val="0070C0"/>
              </a:solidFill>
            </a:endParaRPr>
          </a:p>
        </p:txBody>
      </p:sp>
      <p:graphicFrame>
        <p:nvGraphicFramePr>
          <p:cNvPr id="32" name="Group 363"/>
          <p:cNvGraphicFramePr>
            <a:graphicFrameLocks noGrp="1"/>
          </p:cNvGraphicFramePr>
          <p:nvPr/>
        </p:nvGraphicFramePr>
        <p:xfrm>
          <a:off x="7372325" y="4221088"/>
          <a:ext cx="1640866" cy="1891360"/>
        </p:xfrm>
        <a:graphic>
          <a:graphicData uri="http://schemas.openxmlformats.org/drawingml/2006/table">
            <a:tbl>
              <a:tblPr/>
              <a:tblGrid>
                <a:gridCol w="37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nom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Diamètre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106338.3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361.098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70218.3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295.065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75126.2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305.979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122860.9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391.435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75484.3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306.734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65021.3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283.923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98862.4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348.279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69997.7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294.174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72672.9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298.124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5" name="Picture 2" descr="D: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0" name="Picture 2" descr="D:\dlegland\projets\tutoImages\current\images\segment\maize-cls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maize\maize-clsm-fil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3640" y="4266876"/>
            <a:ext cx="1790328" cy="1790328"/>
          </a:xfrm>
          <a:prstGeom prst="rect">
            <a:avLst/>
          </a:prstGeom>
          <a:noFill/>
        </p:spPr>
      </p:pic>
      <p:sp>
        <p:nvSpPr>
          <p:cNvPr id="38" name="ZoneTexte 37"/>
          <p:cNvSpPr txBox="1"/>
          <p:nvPr/>
        </p:nvSpPr>
        <p:spPr>
          <a:xfrm>
            <a:off x="251520" y="599506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39" name="ZoneTexte 38"/>
          <p:cNvSpPr txBox="1"/>
          <p:nvPr/>
        </p:nvSpPr>
        <p:spPr>
          <a:xfrm>
            <a:off x="2627784" y="5995068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Filtered image</a:t>
            </a:r>
            <a:endParaRPr lang="en-GB" dirty="0"/>
          </a:p>
        </p:txBody>
      </p:sp>
      <p:sp>
        <p:nvSpPr>
          <p:cNvPr id="40" name="ZoneTexte 39"/>
          <p:cNvSpPr txBox="1"/>
          <p:nvPr/>
        </p:nvSpPr>
        <p:spPr>
          <a:xfrm>
            <a:off x="4788024" y="5995068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Segmented image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2320" y="6067076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table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" name="Rectangle à coins arrondis 3"/>
          <p:cNvSpPr/>
          <p:nvPr/>
        </p:nvSpPr>
        <p:spPr>
          <a:xfrm>
            <a:off x="3347864" y="1655020"/>
            <a:ext cx="2376264" cy="249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1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Segmentation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53136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Objective: </a:t>
            </a:r>
          </a:p>
          <a:p>
            <a:pPr lvl="1"/>
            <a:r>
              <a:rPr lang="en-GB" dirty="0" smtClean="0"/>
              <a:t>identify the structure(s) of interest in the input image</a:t>
            </a:r>
          </a:p>
          <a:p>
            <a:endParaRPr lang="en-GB" dirty="0" smtClean="0"/>
          </a:p>
          <a:p>
            <a:r>
              <a:rPr lang="en-GB" dirty="0" smtClean="0"/>
              <a:t>Output: </a:t>
            </a:r>
          </a:p>
          <a:p>
            <a:pPr lvl="1"/>
            <a:r>
              <a:rPr lang="en-GB" dirty="0" smtClean="0"/>
              <a:t>Binary image</a:t>
            </a:r>
          </a:p>
          <a:p>
            <a:pPr lvl="1"/>
            <a:r>
              <a:rPr lang="en-GB" dirty="0" smtClean="0"/>
              <a:t>Label image</a:t>
            </a:r>
          </a:p>
          <a:p>
            <a:pPr lvl="1"/>
            <a:r>
              <a:rPr lang="en-GB" dirty="0" smtClean="0"/>
              <a:t>Position(s), geometrical models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Example: threshold</a:t>
            </a:r>
          </a:p>
          <a:p>
            <a:pPr lvl="1"/>
            <a:endParaRPr lang="en-GB" dirty="0"/>
          </a:p>
        </p:txBody>
      </p:sp>
      <p:pic>
        <p:nvPicPr>
          <p:cNvPr id="5" name="Picture 2" descr="D:\dlegland\projets\tutoImages\images-src\visu\pietrie2-2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076056" y="1628800"/>
            <a:ext cx="2112235" cy="1584176"/>
          </a:xfrm>
          <a:prstGeom prst="rect">
            <a:avLst/>
          </a:prstGeom>
          <a:noFill/>
        </p:spPr>
      </p:pic>
      <p:pic>
        <p:nvPicPr>
          <p:cNvPr id="6" name="Picture 3" descr="D:\dlegland\projets\tutoImages\images-src\visu\result-ovr-ovr-1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8237" y="2708920"/>
            <a:ext cx="2112235" cy="1584176"/>
          </a:xfrm>
          <a:prstGeom prst="rect">
            <a:avLst/>
          </a:prstGeom>
          <a:noFill/>
        </p:spPr>
      </p:pic>
      <p:sp>
        <p:nvSpPr>
          <p:cNvPr id="7" name="Flèche courbée vers la droite 6"/>
          <p:cNvSpPr/>
          <p:nvPr/>
        </p:nvSpPr>
        <p:spPr>
          <a:xfrm rot="19233386">
            <a:off x="5657699" y="3240454"/>
            <a:ext cx="556868" cy="1312115"/>
          </a:xfrm>
          <a:prstGeom prst="curvedRightArrow">
            <a:avLst>
              <a:gd name="adj1" fmla="val 22146"/>
              <a:gd name="adj2" fmla="val 47885"/>
              <a:gd name="adj3" fmla="val 282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8" name="Picture 6" descr="D:\dlegland\projets\tutoImages\images-src\visu\maizeSlice_cro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797152"/>
            <a:ext cx="1871928" cy="1871928"/>
          </a:xfrm>
          <a:prstGeom prst="rect">
            <a:avLst/>
          </a:prstGeom>
          <a:noFill/>
        </p:spPr>
      </p:pic>
      <p:pic>
        <p:nvPicPr>
          <p:cNvPr id="9" name="Picture 3" descr="D:\dlegland\projets\tutoImages\images-src\visu\maizeSlice_crop_seg19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4797152"/>
            <a:ext cx="1871928" cy="18719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Watershed-based segmentation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Use a topographic analogy</a:t>
            </a:r>
          </a:p>
          <a:p>
            <a:endParaRPr lang="en-GB" dirty="0" smtClean="0"/>
          </a:p>
          <a:p>
            <a:r>
              <a:rPr lang="en-GB" dirty="0" smtClean="0"/>
              <a:t>Principle:</a:t>
            </a:r>
          </a:p>
          <a:p>
            <a:pPr lvl="1"/>
            <a:r>
              <a:rPr lang="en-GB" dirty="0" smtClean="0"/>
              <a:t>Consider grey levels as altitudes</a:t>
            </a:r>
          </a:p>
          <a:p>
            <a:pPr lvl="1"/>
            <a:r>
              <a:rPr lang="en-GB" dirty="0" smtClean="0"/>
              <a:t>Identify </a:t>
            </a:r>
            <a:r>
              <a:rPr lang="en-GB" b="1" dirty="0" smtClean="0"/>
              <a:t>local minima</a:t>
            </a:r>
          </a:p>
          <a:p>
            <a:pPr lvl="1"/>
            <a:r>
              <a:rPr lang="en-GB" b="1" dirty="0" smtClean="0"/>
              <a:t>Flood basins </a:t>
            </a:r>
            <a:r>
              <a:rPr lang="en-GB" dirty="0" smtClean="0"/>
              <a:t>starting from minima</a:t>
            </a:r>
          </a:p>
          <a:p>
            <a:pPr lvl="1"/>
            <a:r>
              <a:rPr lang="en-GB" dirty="0" smtClean="0"/>
              <a:t>Separate the basins by a “dam” -&gt; the watershed</a:t>
            </a:r>
            <a:endParaRPr lang="en-GB" dirty="0"/>
          </a:p>
        </p:txBody>
      </p:sp>
      <p:pic>
        <p:nvPicPr>
          <p:cNvPr id="6" name="Picture 2" descr="https://www.researchgate.net/profile/Emmanuel_Brun/publication/267874284/figure/fig9/AS:282633545240588@1444396496259/Watershed-algorithm-principle-Starting-from-minima-in-a-flooding-scenario-the-watersh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614100"/>
            <a:ext cx="4038600" cy="2498163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5390872" y="312097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basin</a:t>
            </a:r>
            <a:endParaRPr lang="en-GB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6701978" y="312122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basin</a:t>
            </a:r>
            <a:endParaRPr lang="en-GB" sz="1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7892752" y="3121223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basin</a:t>
            </a:r>
            <a:endParaRPr lang="en-GB" sz="1400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5148064" y="3429000"/>
            <a:ext cx="1080120" cy="0"/>
          </a:xfrm>
          <a:prstGeom prst="straightConnector1">
            <a:avLst/>
          </a:prstGeom>
          <a:ln w="22225">
            <a:headEnd type="triangle" w="med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372200" y="3429000"/>
            <a:ext cx="1368152" cy="0"/>
          </a:xfrm>
          <a:prstGeom prst="straightConnector1">
            <a:avLst/>
          </a:prstGeom>
          <a:ln w="22225">
            <a:headEnd type="triangle" w="med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7812360" y="3429000"/>
            <a:ext cx="648072" cy="0"/>
          </a:xfrm>
          <a:prstGeom prst="straightConnector1">
            <a:avLst/>
          </a:prstGeom>
          <a:ln w="22225">
            <a:headEnd type="triangle" w="med" len="lg"/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Watershed-based segmentation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Use a topographic analogy</a:t>
            </a:r>
          </a:p>
          <a:p>
            <a:endParaRPr lang="en-GB" dirty="0" smtClean="0"/>
          </a:p>
          <a:p>
            <a:r>
              <a:rPr lang="en-GB" dirty="0" smtClean="0"/>
              <a:t>Principle:</a:t>
            </a:r>
          </a:p>
          <a:p>
            <a:pPr lvl="1"/>
            <a:r>
              <a:rPr lang="en-GB" dirty="0" smtClean="0"/>
              <a:t>Consider grey levels as altitudes</a:t>
            </a:r>
          </a:p>
          <a:p>
            <a:pPr lvl="1"/>
            <a:r>
              <a:rPr lang="en-GB" dirty="0" smtClean="0"/>
              <a:t>Identify </a:t>
            </a:r>
            <a:r>
              <a:rPr lang="en-GB" b="1" dirty="0" smtClean="0"/>
              <a:t>local minima</a:t>
            </a:r>
          </a:p>
          <a:p>
            <a:pPr lvl="1"/>
            <a:r>
              <a:rPr lang="en-GB" b="1" dirty="0" smtClean="0"/>
              <a:t>Flood basins </a:t>
            </a:r>
            <a:r>
              <a:rPr lang="en-GB" dirty="0" smtClean="0"/>
              <a:t>starting from minima</a:t>
            </a:r>
          </a:p>
          <a:p>
            <a:pPr lvl="1"/>
            <a:r>
              <a:rPr lang="en-GB" dirty="0" smtClean="0"/>
              <a:t>Separate the basins by a “dam” -&gt; the watershed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4672" y="1600200"/>
            <a:ext cx="35456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0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 limitations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Over-segmentation (too many regions)</a:t>
            </a:r>
          </a:p>
          <a:p>
            <a:pPr lvl="1"/>
            <a:r>
              <a:rPr lang="en-GB" dirty="0" smtClean="0"/>
              <a:t>due to the presence of many local minima</a:t>
            </a:r>
            <a:endParaRPr lang="en-GB" dirty="0"/>
          </a:p>
        </p:txBody>
      </p:sp>
      <p:pic>
        <p:nvPicPr>
          <p:cNvPr id="2050" name="Picture 2" descr="D:\dlegland\publis\inra\2008_CahTech\matlab\minima\image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193256"/>
            <a:ext cx="2540000" cy="2540000"/>
          </a:xfrm>
          <a:prstGeom prst="rect">
            <a:avLst/>
          </a:prstGeom>
          <a:noFill/>
        </p:spPr>
      </p:pic>
      <p:pic>
        <p:nvPicPr>
          <p:cNvPr id="2051" name="Picture 3" descr="D:\dlegland\publis\inra\2008_CahTech\matlab\minima\imageWatOvr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193256"/>
            <a:ext cx="2540000" cy="2540000"/>
          </a:xfrm>
          <a:prstGeom prst="rect">
            <a:avLst/>
          </a:prstGeom>
          <a:noFill/>
        </p:spPr>
      </p:pic>
      <p:pic>
        <p:nvPicPr>
          <p:cNvPr id="2052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3212976"/>
            <a:ext cx="2540000" cy="2540000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971600" y="5733256"/>
            <a:ext cx="124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Original image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3838001" y="5722739"/>
            <a:ext cx="1415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Watershed</a:t>
            </a:r>
            <a:r>
              <a:rPr lang="fr-FR" sz="1400" dirty="0" smtClean="0"/>
              <a:t> </a:t>
            </a:r>
            <a:r>
              <a:rPr lang="fr-FR" sz="1400" dirty="0" err="1" smtClean="0"/>
              <a:t>dams</a:t>
            </a: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6805589" y="5752976"/>
            <a:ext cx="1146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Local minima</a:t>
            </a:r>
            <a:endParaRPr lang="fr-FR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29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Mathematical Morphology?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25144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Set-theoretic approach for image </a:t>
            </a:r>
            <a:r>
              <a:rPr lang="en-GB" dirty="0" smtClean="0"/>
              <a:t>analysis</a:t>
            </a:r>
          </a:p>
          <a:p>
            <a:pPr lvl="1"/>
            <a:r>
              <a:rPr lang="fr-FR" dirty="0" err="1" smtClean="0"/>
              <a:t>Developed</a:t>
            </a:r>
            <a:r>
              <a:rPr lang="fr-FR" dirty="0" smtClean="0"/>
              <a:t> by G. </a:t>
            </a:r>
            <a:r>
              <a:rPr lang="fr-FR" dirty="0" err="1" smtClean="0"/>
              <a:t>Matheron</a:t>
            </a:r>
            <a:r>
              <a:rPr lang="fr-FR" dirty="0" smtClean="0"/>
              <a:t> and J. Serra (1960+)</a:t>
            </a:r>
          </a:p>
          <a:p>
            <a:pPr lvl="1"/>
            <a:r>
              <a:rPr lang="en-GB" dirty="0"/>
              <a:t>2D, 3D... ND images</a:t>
            </a:r>
          </a:p>
          <a:p>
            <a:pPr lvl="1"/>
            <a:r>
              <a:rPr lang="fr-FR" dirty="0" smtClean="0"/>
              <a:t>Graphs, </a:t>
            </a:r>
            <a:r>
              <a:rPr lang="fr-FR" dirty="0" err="1" smtClean="0"/>
              <a:t>meshes</a:t>
            </a:r>
            <a:r>
              <a:rPr lang="fr-FR" dirty="0" smtClean="0"/>
              <a:t>….</a:t>
            </a:r>
          </a:p>
          <a:p>
            <a:pPr lvl="1"/>
            <a:endParaRPr lang="en-GB" dirty="0" smtClean="0"/>
          </a:p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o</a:t>
            </a:r>
            <a:r>
              <a:rPr lang="fr-FR" dirty="0" err="1" smtClean="0"/>
              <a:t>perators</a:t>
            </a:r>
            <a:r>
              <a:rPr lang="fr-FR" dirty="0" smtClean="0"/>
              <a:t> to </a:t>
            </a:r>
            <a:r>
              <a:rPr lang="fr-FR" dirty="0" err="1" smtClean="0"/>
              <a:t>link</a:t>
            </a:r>
            <a:r>
              <a:rPr lang="fr-FR" dirty="0" smtClean="0"/>
              <a:t> </a:t>
            </a:r>
            <a:r>
              <a:rPr lang="fr-FR" dirty="0" err="1" smtClean="0"/>
              <a:t>together</a:t>
            </a:r>
            <a:r>
              <a:rPr lang="fr-FR" dirty="0" smtClean="0"/>
              <a:t>:</a:t>
            </a:r>
            <a:endParaRPr lang="en-GB" dirty="0" smtClean="0"/>
          </a:p>
          <a:p>
            <a:pPr lvl="1"/>
            <a:r>
              <a:rPr lang="en-GB" dirty="0" smtClean="0"/>
              <a:t>Morphological </a:t>
            </a:r>
            <a:r>
              <a:rPr lang="en-GB" dirty="0" smtClean="0"/>
              <a:t>filtering</a:t>
            </a:r>
            <a:endParaRPr lang="en-GB" dirty="0" smtClean="0"/>
          </a:p>
          <a:p>
            <a:pPr lvl="1"/>
            <a:r>
              <a:rPr lang="en-GB" dirty="0" smtClean="0"/>
              <a:t>Skeleton</a:t>
            </a:r>
          </a:p>
          <a:p>
            <a:pPr lvl="1"/>
            <a:r>
              <a:rPr lang="en-GB" dirty="0" smtClean="0"/>
              <a:t>Watershed...</a:t>
            </a:r>
          </a:p>
          <a:p>
            <a:pPr lvl="1"/>
            <a:endParaRPr lang="en-GB" dirty="0" smtClean="0"/>
          </a:p>
        </p:txBody>
      </p:sp>
      <p:pic>
        <p:nvPicPr>
          <p:cNvPr id="9" name="Picture 6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645024"/>
            <a:ext cx="1640607" cy="247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References</a:t>
            </a:r>
          </a:p>
          <a:p>
            <a:pPr lvl="1"/>
            <a:r>
              <a:rPr lang="en-GB" dirty="0"/>
              <a:t>Serra (1982)</a:t>
            </a:r>
          </a:p>
          <a:p>
            <a:pPr lvl="1"/>
            <a:r>
              <a:rPr lang="en-GB" dirty="0" err="1"/>
              <a:t>Soille</a:t>
            </a:r>
            <a:r>
              <a:rPr lang="en-GB" dirty="0"/>
              <a:t> (2003)</a:t>
            </a:r>
          </a:p>
          <a:p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645024"/>
            <a:ext cx="1583060" cy="2474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watershed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4280" cy="452596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Input image:</a:t>
            </a:r>
          </a:p>
          <a:p>
            <a:pPr lvl="1"/>
            <a:r>
              <a:rPr lang="en-GB" dirty="0" smtClean="0"/>
              <a:t>“appleCells-smooth.tif”</a:t>
            </a:r>
          </a:p>
          <a:p>
            <a:pPr lvl="1"/>
            <a:r>
              <a:rPr lang="en-GB" dirty="0" smtClean="0"/>
              <a:t>Or smaller one</a:t>
            </a:r>
          </a:p>
          <a:p>
            <a:pPr lvl="1"/>
            <a:r>
              <a:rPr lang="en-GB" dirty="0" smtClean="0"/>
              <a:t>eventually smooth or filter</a:t>
            </a:r>
          </a:p>
          <a:p>
            <a:endParaRPr lang="en-GB" dirty="0" smtClean="0"/>
          </a:p>
          <a:p>
            <a:r>
              <a:rPr lang="en-GB" dirty="0" smtClean="0"/>
              <a:t>Segmentation operators in:</a:t>
            </a:r>
          </a:p>
          <a:p>
            <a:pPr lvl="1"/>
            <a:r>
              <a:rPr lang="en-GB" dirty="0" err="1" smtClean="0"/>
              <a:t>MorphoLibJ</a:t>
            </a:r>
            <a:r>
              <a:rPr lang="en-GB" dirty="0" smtClean="0"/>
              <a:t> -&gt; Segmentation</a:t>
            </a:r>
          </a:p>
          <a:p>
            <a:pPr lvl="1"/>
            <a:r>
              <a:rPr lang="en-GB" dirty="0" smtClean="0"/>
              <a:t>Run “Classic Watershed”</a:t>
            </a:r>
          </a:p>
          <a:p>
            <a:endParaRPr lang="en-GB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843881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watershed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24428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Options:</a:t>
            </a:r>
          </a:p>
          <a:p>
            <a:pPr lvl="1"/>
            <a:r>
              <a:rPr lang="en-GB" dirty="0" smtClean="0"/>
              <a:t>No mask</a:t>
            </a:r>
          </a:p>
          <a:p>
            <a:pPr lvl="1"/>
            <a:r>
              <a:rPr lang="en-GB" dirty="0" smtClean="0"/>
              <a:t>Uncheck diagonal </a:t>
            </a:r>
            <a:r>
              <a:rPr lang="en-GB" dirty="0" err="1" smtClean="0"/>
              <a:t>conn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Use default </a:t>
            </a:r>
            <a:r>
              <a:rPr lang="en-GB" dirty="0" err="1" smtClean="0"/>
              <a:t>hmin</a:t>
            </a:r>
            <a:r>
              <a:rPr lang="en-GB" dirty="0" smtClean="0"/>
              <a:t> &amp; </a:t>
            </a:r>
            <a:r>
              <a:rPr lang="en-GB" dirty="0" err="1" smtClean="0"/>
              <a:t>hmax</a:t>
            </a:r>
            <a:endParaRPr lang="en-GB" dirty="0" smtClean="0"/>
          </a:p>
          <a:p>
            <a:pPr lvl="1"/>
            <a:r>
              <a:rPr lang="en-GB" dirty="0" smtClean="0"/>
              <a:t>Process</a:t>
            </a:r>
          </a:p>
          <a:p>
            <a:r>
              <a:rPr lang="en-GB" dirty="0" smtClean="0"/>
              <a:t>[Change </a:t>
            </a:r>
            <a:r>
              <a:rPr lang="en-GB" dirty="0" err="1" smtClean="0"/>
              <a:t>colormap</a:t>
            </a:r>
            <a:r>
              <a:rPr lang="en-GB" dirty="0" smtClean="0"/>
              <a:t>]</a:t>
            </a:r>
          </a:p>
          <a:p>
            <a:endParaRPr lang="en-GB" dirty="0" smtClean="0"/>
          </a:p>
          <a:p>
            <a:r>
              <a:rPr lang="en-GB" dirty="0" smtClean="0"/>
              <a:t>To see the minima:</a:t>
            </a:r>
          </a:p>
          <a:p>
            <a:pPr lvl="1"/>
            <a:r>
              <a:rPr lang="en-GB" dirty="0" err="1" smtClean="0"/>
              <a:t>MorphoLibJ</a:t>
            </a:r>
            <a:r>
              <a:rPr lang="en-GB" dirty="0" smtClean="0"/>
              <a:t> -&gt; Minima and Maxima -&gt; Regional Min &amp; Max</a:t>
            </a:r>
          </a:p>
          <a:p>
            <a:endParaRPr lang="en-GB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843881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 with markers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Manually impose the minima over image</a:t>
            </a:r>
          </a:p>
          <a:p>
            <a:endParaRPr lang="en-GB" dirty="0"/>
          </a:p>
        </p:txBody>
      </p:sp>
      <p:pic>
        <p:nvPicPr>
          <p:cNvPr id="2050" name="Picture 2" descr="D:\dlegland\publis\inra\2008_CahTech\matlab\minima\image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3429000"/>
            <a:ext cx="2540000" cy="2540000"/>
          </a:xfrm>
          <a:prstGeom prst="rect">
            <a:avLst/>
          </a:prstGeom>
          <a:noFill/>
        </p:spPr>
      </p:pic>
      <p:pic>
        <p:nvPicPr>
          <p:cNvPr id="2051" name="Picture 3" descr="D:\dlegland\publis\inra\2008_CahTech\matlab\minima\imageWatOvr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75856" y="3429000"/>
            <a:ext cx="2540000" cy="2540000"/>
          </a:xfrm>
          <a:prstGeom prst="rect">
            <a:avLst/>
          </a:prstGeom>
          <a:noFill/>
        </p:spPr>
      </p:pic>
      <p:pic>
        <p:nvPicPr>
          <p:cNvPr id="2052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56176" y="3448720"/>
            <a:ext cx="2540000" cy="2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 with markers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179512" y="1412776"/>
            <a:ext cx="4316288" cy="540060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Procedure</a:t>
            </a:r>
          </a:p>
          <a:p>
            <a:pPr lvl="1"/>
            <a:r>
              <a:rPr lang="en-GB" dirty="0" smtClean="0"/>
              <a:t>Use </a:t>
            </a:r>
            <a:r>
              <a:rPr lang="en-GB" dirty="0" smtClean="0"/>
              <a:t>“multi-point” </a:t>
            </a:r>
            <a:r>
              <a:rPr lang="en-GB" dirty="0" smtClean="0"/>
              <a:t>selection</a:t>
            </a:r>
            <a:endParaRPr lang="en-GB" dirty="0" smtClean="0"/>
          </a:p>
          <a:p>
            <a:pPr lvl="2"/>
            <a:r>
              <a:rPr lang="en-GB" dirty="0" smtClean="0"/>
              <a:t>Click, click, </a:t>
            </a:r>
            <a:r>
              <a:rPr lang="en-GB" dirty="0"/>
              <a:t>click</a:t>
            </a:r>
            <a:r>
              <a:rPr lang="en-GB" dirty="0" smtClean="0"/>
              <a:t>...</a:t>
            </a:r>
          </a:p>
          <a:p>
            <a:pPr lvl="1"/>
            <a:r>
              <a:rPr lang="en-GB" dirty="0" smtClean="0"/>
              <a:t>Create a new image </a:t>
            </a:r>
          </a:p>
          <a:p>
            <a:pPr lvl="2"/>
            <a:r>
              <a:rPr lang="en-GB" dirty="0" smtClean="0"/>
              <a:t>Same size as original</a:t>
            </a:r>
          </a:p>
          <a:p>
            <a:pPr lvl="2"/>
            <a:r>
              <a:rPr lang="en-GB" dirty="0" smtClean="0"/>
              <a:t>Fill with black</a:t>
            </a:r>
          </a:p>
          <a:p>
            <a:pPr lvl="1"/>
            <a:r>
              <a:rPr lang="en-GB" dirty="0" smtClean="0"/>
              <a:t>Copy selection (</a:t>
            </a:r>
            <a:r>
              <a:rPr lang="en-GB" dirty="0" err="1" smtClean="0"/>
              <a:t>ctrl+shift+E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Draw selection (</a:t>
            </a:r>
            <a:r>
              <a:rPr lang="en-GB" dirty="0" err="1" smtClean="0"/>
              <a:t>ctrl+D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[dilate]</a:t>
            </a:r>
          </a:p>
          <a:p>
            <a:pPr lvl="1"/>
            <a:r>
              <a:rPr lang="en-GB" dirty="0" smtClean="0"/>
              <a:t>Marker-controlled Watershed</a:t>
            </a:r>
          </a:p>
          <a:p>
            <a:pPr lvl="2"/>
            <a:r>
              <a:rPr lang="en-GB" dirty="0" smtClean="0"/>
              <a:t>Without mask, with dams</a:t>
            </a:r>
          </a:p>
          <a:p>
            <a:pPr lvl="2"/>
            <a:r>
              <a:rPr lang="en-GB" dirty="0" smtClean="0"/>
              <a:t>No diagonal connectivity</a:t>
            </a:r>
          </a:p>
          <a:p>
            <a:pPr lvl="1"/>
            <a:r>
              <a:rPr lang="en-US" dirty="0" smtClean="0"/>
              <a:t>Implemented</a:t>
            </a:r>
            <a:r>
              <a:rPr lang="fr-FR" dirty="0" smtClean="0"/>
              <a:t> in: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Alternative</a:t>
            </a:r>
          </a:p>
          <a:p>
            <a:pPr lvl="1"/>
            <a:r>
              <a:rPr lang="en-GB" dirty="0" smtClean="0"/>
              <a:t>Use minima imposition</a:t>
            </a:r>
            <a:endParaRPr lang="en-GB" dirty="0"/>
          </a:p>
        </p:txBody>
      </p:sp>
      <p:pic>
        <p:nvPicPr>
          <p:cNvPr id="2050" name="Picture 2" descr="D:\dlegland\colloques\2016_IAMPS\atelier\slides\images\appleCells\demo\fig-img-fil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340768"/>
            <a:ext cx="1419070" cy="16200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appleCells\demo\fig-img-filt-ro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340768"/>
            <a:ext cx="1419070" cy="1620000"/>
          </a:xfrm>
          <a:prstGeom prst="rect">
            <a:avLst/>
          </a:prstGeom>
          <a:noFill/>
        </p:spPr>
      </p:pic>
      <p:pic>
        <p:nvPicPr>
          <p:cNvPr id="2052" name="Picture 4" descr="D:\dlegland\colloques\2016_IAMPS\atelier\slides\images\appleCells\demo\fig-img-filt-marker-ro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212976"/>
            <a:ext cx="1419070" cy="1620000"/>
          </a:xfrm>
          <a:prstGeom prst="rect">
            <a:avLst/>
          </a:prstGeom>
          <a:noFill/>
        </p:spPr>
      </p:pic>
      <p:pic>
        <p:nvPicPr>
          <p:cNvPr id="2053" name="Picture 5" descr="D:\dlegland\colloques\2016_IAMPS\atelier\slides\images\appleCells\demo\fig-img-filt-marker-dilat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3212976"/>
            <a:ext cx="1361041" cy="1620000"/>
          </a:xfrm>
          <a:prstGeom prst="rect">
            <a:avLst/>
          </a:prstGeom>
          <a:noFill/>
        </p:spPr>
      </p:pic>
      <p:pic>
        <p:nvPicPr>
          <p:cNvPr id="2054" name="Picture 6" descr="D:\dlegland\colloques\2016_IAMPS\atelier\slides\images\appleCells\demo\fig-img-filt-marker-lb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328" y="3212976"/>
            <a:ext cx="1419070" cy="1620000"/>
          </a:xfrm>
          <a:prstGeom prst="rect">
            <a:avLst/>
          </a:prstGeom>
          <a:noFill/>
        </p:spPr>
      </p:pic>
      <p:pic>
        <p:nvPicPr>
          <p:cNvPr id="2055" name="Picture 7" descr="D:\dlegland\colloques\2016_IAMPS\atelier\slides\images\appleCells\demo\fig-img-filt-wa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24328" y="5085184"/>
            <a:ext cx="1419070" cy="1620000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611560" y="5493184"/>
            <a:ext cx="735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err="1" smtClean="0"/>
              <a:t>MorphoLibJ</a:t>
            </a:r>
            <a:r>
              <a:rPr lang="en-GB" u="sng" dirty="0" smtClean="0"/>
              <a:t> -&gt; Segmentation -&gt; Interactive Marker-Controlled Watershed</a:t>
            </a:r>
            <a:endParaRPr lang="en-GB" u="sng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Idea: remove unwanted minima</a:t>
            </a:r>
          </a:p>
          <a:p>
            <a:pPr lvl="1"/>
            <a:r>
              <a:rPr lang="en-GB" dirty="0" smtClean="0"/>
              <a:t>Filtering of input image (</a:t>
            </a:r>
            <a:r>
              <a:rPr lang="en-GB" dirty="0" err="1" smtClean="0"/>
              <a:t>gaussian</a:t>
            </a:r>
            <a:r>
              <a:rPr lang="en-GB" dirty="0" smtClean="0"/>
              <a:t>, median...)</a:t>
            </a:r>
          </a:p>
          <a:p>
            <a:pPr lvl="1"/>
            <a:r>
              <a:rPr lang="en-GB" dirty="0" smtClean="0"/>
              <a:t>Automatically detect minima</a:t>
            </a:r>
          </a:p>
          <a:p>
            <a:pPr lvl="2"/>
            <a:r>
              <a:rPr lang="en-GB" dirty="0" smtClean="0"/>
              <a:t>Use extended minima</a:t>
            </a:r>
            <a:endParaRPr lang="en-GB" dirty="0"/>
          </a:p>
        </p:txBody>
      </p:sp>
      <p:pic>
        <p:nvPicPr>
          <p:cNvPr id="2050" name="Picture 2" descr="D:\dlegland\publis\inra\2008_CahTech\matlab\minima\image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3821608"/>
            <a:ext cx="2540000" cy="2540000"/>
          </a:xfrm>
          <a:prstGeom prst="rect">
            <a:avLst/>
          </a:prstGeom>
          <a:noFill/>
        </p:spPr>
      </p:pic>
      <p:pic>
        <p:nvPicPr>
          <p:cNvPr id="2051" name="Picture 3" descr="D:\dlegland\publis\inra\2008_CahTech\matlab\minima\imageWatOvr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75856" y="3821608"/>
            <a:ext cx="2540000" cy="2540000"/>
          </a:xfrm>
          <a:prstGeom prst="rect">
            <a:avLst/>
          </a:prstGeom>
          <a:noFill/>
        </p:spPr>
      </p:pic>
      <p:pic>
        <p:nvPicPr>
          <p:cNvPr id="2052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156176" y="3841328"/>
            <a:ext cx="2540000" cy="2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Regional and extended </a:t>
            </a:r>
            <a:r>
              <a:rPr lang="en-GB" dirty="0" err="1" smtClean="0"/>
              <a:t>extrema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Regional Maximum:</a:t>
            </a:r>
          </a:p>
          <a:p>
            <a:pPr lvl="1"/>
            <a:r>
              <a:rPr lang="en-GB" dirty="0" smtClean="0"/>
              <a:t>Set of connected pixels / </a:t>
            </a:r>
            <a:r>
              <a:rPr lang="en-GB" dirty="0" err="1" smtClean="0"/>
              <a:t>voxels</a:t>
            </a:r>
            <a:endParaRPr lang="en-GB" dirty="0" smtClean="0"/>
          </a:p>
          <a:p>
            <a:pPr lvl="1"/>
            <a:r>
              <a:rPr lang="en-GB" dirty="0" smtClean="0"/>
              <a:t>With the same value</a:t>
            </a:r>
          </a:p>
          <a:p>
            <a:pPr lvl="1"/>
            <a:r>
              <a:rPr lang="en-GB" dirty="0" smtClean="0"/>
              <a:t>Such that all region neighbours have lower value</a:t>
            </a:r>
          </a:p>
          <a:p>
            <a:pPr lvl="1"/>
            <a:endParaRPr lang="en-GB" dirty="0"/>
          </a:p>
        </p:txBody>
      </p:sp>
      <p:pic>
        <p:nvPicPr>
          <p:cNvPr id="34818" name="Picture 2" descr="D:\dlegland\dev\imagej\morpholibj\dev\doc\MorphoLibJ-manual\images\grains\grains-filter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58952"/>
            <a:ext cx="2438400" cy="2438400"/>
          </a:xfrm>
          <a:prstGeom prst="rect">
            <a:avLst/>
          </a:prstGeom>
          <a:noFill/>
        </p:spPr>
      </p:pic>
      <p:pic>
        <p:nvPicPr>
          <p:cNvPr id="34819" name="Picture 3" descr="D:\dlegland\dev\imagej\morpholibj\dev\doc\MorphoLibJ-manual\images\grains\grains-rmax-ov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149080"/>
            <a:ext cx="2438400" cy="2438400"/>
          </a:xfrm>
          <a:prstGeom prst="rect">
            <a:avLst/>
          </a:prstGeom>
          <a:noFill/>
        </p:spPr>
      </p:pic>
      <p:pic>
        <p:nvPicPr>
          <p:cNvPr id="34820" name="Picture 4" descr="D:\dlegland\dev\imagej\morpholibj\dev\doc\MorphoLibJ-manual\images\grains\grains-filtered-rmax-profile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940152" y="4221088"/>
            <a:ext cx="2880000" cy="2160000"/>
          </a:xfrm>
          <a:prstGeom prst="rect">
            <a:avLst/>
          </a:prstGeom>
          <a:noFill/>
        </p:spPr>
      </p:pic>
      <p:cxnSp>
        <p:nvCxnSpPr>
          <p:cNvPr id="8" name="Connecteur droit 7"/>
          <p:cNvCxnSpPr/>
          <p:nvPr/>
        </p:nvCxnSpPr>
        <p:spPr>
          <a:xfrm>
            <a:off x="726814" y="4681898"/>
            <a:ext cx="1" cy="3600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71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Regional and extended </a:t>
            </a:r>
            <a:r>
              <a:rPr lang="en-GB" dirty="0" err="1" smtClean="0"/>
              <a:t>extrema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Extended Maximum: use a tolerance “H”...</a:t>
            </a:r>
          </a:p>
          <a:p>
            <a:pPr lvl="1"/>
            <a:r>
              <a:rPr lang="en-GB" dirty="0" smtClean="0"/>
              <a:t>Set of connected pixels / </a:t>
            </a:r>
            <a:r>
              <a:rPr lang="en-GB" dirty="0" err="1" smtClean="0"/>
              <a:t>voxels</a:t>
            </a:r>
            <a:endParaRPr lang="en-GB" dirty="0" smtClean="0"/>
          </a:p>
          <a:p>
            <a:pPr lvl="1"/>
            <a:r>
              <a:rPr lang="en-GB" dirty="0" smtClean="0"/>
              <a:t>With difference of values &lt; H</a:t>
            </a:r>
          </a:p>
          <a:p>
            <a:pPr lvl="1"/>
            <a:r>
              <a:rPr lang="en-GB" dirty="0" smtClean="0"/>
              <a:t>Such that all region neighbours have lower values (below </a:t>
            </a:r>
            <a:r>
              <a:rPr lang="en-GB" dirty="0" err="1" smtClean="0"/>
              <a:t>max_R</a:t>
            </a:r>
            <a:r>
              <a:rPr lang="en-GB" dirty="0" smtClean="0"/>
              <a:t>(I)-H)</a:t>
            </a:r>
          </a:p>
          <a:p>
            <a:pPr lvl="1"/>
            <a:endParaRPr lang="en-GB" dirty="0"/>
          </a:p>
        </p:txBody>
      </p:sp>
      <p:pic>
        <p:nvPicPr>
          <p:cNvPr id="34818" name="Picture 2" descr="D:\dlegland\dev\imagej\morpholibj\dev\doc\MorphoLibJ-manual\images\grains\grains-filter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58952"/>
            <a:ext cx="2438400" cy="2438400"/>
          </a:xfrm>
          <a:prstGeom prst="rect">
            <a:avLst/>
          </a:prstGeom>
          <a:noFill/>
        </p:spPr>
      </p:pic>
      <p:pic>
        <p:nvPicPr>
          <p:cNvPr id="34819" name="Picture 3" descr="D:\dlegland\dev\imagej\morpholibj\dev\doc\MorphoLibJ-manual\images\grains\grains-rmax-ovr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275856" y="4149080"/>
            <a:ext cx="2438400" cy="2438400"/>
          </a:xfrm>
          <a:prstGeom prst="rect">
            <a:avLst/>
          </a:prstGeom>
          <a:noFill/>
        </p:spPr>
      </p:pic>
      <p:pic>
        <p:nvPicPr>
          <p:cNvPr id="34820" name="Picture 4" descr="D:\dlegland\dev\imagej\morpholibj\dev\doc\MorphoLibJ-manual\images\grains\grains-filtered-rmax-profile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940152" y="4221088"/>
            <a:ext cx="2880000" cy="2160000"/>
          </a:xfrm>
          <a:prstGeom prst="rect">
            <a:avLst/>
          </a:prstGeom>
          <a:noFill/>
        </p:spPr>
      </p:pic>
      <p:cxnSp>
        <p:nvCxnSpPr>
          <p:cNvPr id="20" name="Connecteur droit avec flèche 19"/>
          <p:cNvCxnSpPr/>
          <p:nvPr/>
        </p:nvCxnSpPr>
        <p:spPr>
          <a:xfrm>
            <a:off x="7164288" y="4437112"/>
            <a:ext cx="0" cy="216024"/>
          </a:xfrm>
          <a:prstGeom prst="straightConnector1">
            <a:avLst/>
          </a:prstGeom>
          <a:ln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726814" y="4681898"/>
            <a:ext cx="1" cy="3600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35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Watershed</a:t>
            </a:r>
            <a:endParaRPr lang="en-GB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Idea: remove unwanted minima</a:t>
            </a:r>
          </a:p>
          <a:p>
            <a:pPr lvl="1"/>
            <a:r>
              <a:rPr lang="en-GB" dirty="0" smtClean="0"/>
              <a:t>Filtering of input image (</a:t>
            </a:r>
            <a:r>
              <a:rPr lang="en-GB" dirty="0" err="1" smtClean="0"/>
              <a:t>gaussian</a:t>
            </a:r>
            <a:r>
              <a:rPr lang="en-GB" dirty="0" smtClean="0"/>
              <a:t>, median...)</a:t>
            </a:r>
          </a:p>
          <a:p>
            <a:pPr lvl="1"/>
            <a:r>
              <a:rPr lang="en-GB" dirty="0" smtClean="0"/>
              <a:t>Automatically detect minima</a:t>
            </a:r>
          </a:p>
          <a:p>
            <a:pPr lvl="2"/>
            <a:r>
              <a:rPr lang="en-GB" dirty="0" smtClean="0"/>
              <a:t>Use extended minima </a:t>
            </a:r>
          </a:p>
          <a:p>
            <a:pPr lvl="2"/>
            <a:r>
              <a:rPr lang="en-GB" dirty="0" smtClean="0"/>
              <a:t>=&gt; Filter basins based on </a:t>
            </a:r>
            <a:r>
              <a:rPr lang="en-GB" dirty="0" smtClean="0"/>
              <a:t>“tolerance” </a:t>
            </a:r>
            <a:endParaRPr lang="en-GB" dirty="0"/>
          </a:p>
        </p:txBody>
      </p:sp>
      <p:pic>
        <p:nvPicPr>
          <p:cNvPr id="7" name="Picture 2" descr="https://www.researchgate.net/profile/Emmanuel_Brun/publication/267874284/figure/fig9/AS:282633545240588@1444396496259/Watershed-algorithm-principle-Starting-from-minima-in-a-flooding-scenario-the-watersh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4221088"/>
            <a:ext cx="4038600" cy="2498163"/>
          </a:xfrm>
          <a:prstGeom prst="rect">
            <a:avLst/>
          </a:prstGeom>
          <a:noFill/>
        </p:spPr>
      </p:pic>
      <p:pic>
        <p:nvPicPr>
          <p:cNvPr id="9" name="Picture 4" descr="D:\dlegland\publis\inra\2008_CahTech\matlab\minima\imageLMinima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300192" y="4179251"/>
            <a:ext cx="2540000" cy="2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" name="Connecteur droit avec flèche 3"/>
          <p:cNvCxnSpPr/>
          <p:nvPr/>
        </p:nvCxnSpPr>
        <p:spPr>
          <a:xfrm>
            <a:off x="2163986" y="5457469"/>
            <a:ext cx="0" cy="335095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788024" y="5085184"/>
            <a:ext cx="12700" cy="47911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123728" y="5445224"/>
            <a:ext cx="1368152" cy="0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4139952" y="5072484"/>
            <a:ext cx="804788" cy="12700"/>
          </a:xfrm>
          <a:prstGeom prst="line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3407172" y="5457469"/>
            <a:ext cx="6350" cy="63582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1875285" y="505802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</a:t>
            </a:r>
            <a:r>
              <a:rPr lang="fr-FR" baseline="-25000" dirty="0" smtClean="0">
                <a:solidFill>
                  <a:srgbClr val="0070C0"/>
                </a:solidFill>
              </a:rPr>
              <a:t>1</a:t>
            </a:r>
            <a:r>
              <a:rPr lang="fr-FR" dirty="0" smtClean="0">
                <a:solidFill>
                  <a:srgbClr val="0070C0"/>
                </a:solidFill>
              </a:rPr>
              <a:t>&lt;t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112583" y="504302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</a:t>
            </a:r>
            <a:r>
              <a:rPr lang="fr-FR" baseline="-25000" dirty="0" smtClean="0">
                <a:solidFill>
                  <a:srgbClr val="0070C0"/>
                </a:solidFill>
              </a:rPr>
              <a:t>2</a:t>
            </a:r>
            <a:r>
              <a:rPr lang="fr-FR" dirty="0" smtClean="0">
                <a:solidFill>
                  <a:srgbClr val="0070C0"/>
                </a:solidFill>
              </a:rPr>
              <a:t>&gt;t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4494452" y="471585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h</a:t>
            </a:r>
            <a:r>
              <a:rPr lang="fr-FR" baseline="-25000" dirty="0" smtClean="0">
                <a:solidFill>
                  <a:srgbClr val="0070C0"/>
                </a:solidFill>
              </a:rPr>
              <a:t>3</a:t>
            </a:r>
            <a:r>
              <a:rPr lang="fr-FR" dirty="0" smtClean="0">
                <a:solidFill>
                  <a:srgbClr val="0070C0"/>
                </a:solidFill>
              </a:rPr>
              <a:t>&gt;t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8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Implemented with </a:t>
            </a:r>
            <a:r>
              <a:rPr lang="en-GB" dirty="0" smtClean="0"/>
              <a:t>GUIs</a:t>
            </a:r>
            <a:br>
              <a:rPr lang="en-GB" dirty="0" smtClean="0"/>
            </a:br>
            <a:r>
              <a:rPr lang="en-GB" dirty="0" smtClean="0"/>
              <a:t>(for 2D/3D images)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107504" y="6381328"/>
            <a:ext cx="698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Plugins -&gt; </a:t>
            </a:r>
            <a:r>
              <a:rPr lang="en-GB" dirty="0" err="1" smtClean="0"/>
              <a:t>MorphoLibJ</a:t>
            </a:r>
            <a:r>
              <a:rPr lang="en-GB" dirty="0" smtClean="0"/>
              <a:t> -&gt; Segmentation -&gt; Morphological Segmentation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7" name="Picture 2" descr="D:\dlegland\publis\papers\2014_MorphologyPlugin\images\embryo\demoPluginBasinsOverlay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169" y="1600200"/>
            <a:ext cx="5557661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Post-processing</a:t>
            </a:r>
            <a:endParaRPr lang="en-GB" dirty="0"/>
          </a:p>
        </p:txBody>
      </p:sp>
      <p:pic>
        <p:nvPicPr>
          <p:cNvPr id="4098" name="Picture 2" descr="D:\dlegland\colloques\2016_IAMPS\atelier\slides\images\appleCells\appleCells-smooth-watDyn30-lbl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2438400" cy="2438400"/>
          </a:xfrm>
          <a:prstGeom prst="rect">
            <a:avLst/>
          </a:prstGeom>
          <a:noFill/>
        </p:spPr>
      </p:pic>
      <p:pic>
        <p:nvPicPr>
          <p:cNvPr id="4099" name="Picture 3" descr="D:\dlegland\colloques\2016_IAMPS\atelier\slides\images\appleCells\appleCells-smooth-watDyn30-lbl-killBorders-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221088"/>
            <a:ext cx="2160240" cy="2160240"/>
          </a:xfrm>
          <a:prstGeom prst="rect">
            <a:avLst/>
          </a:prstGeom>
          <a:noFill/>
        </p:spPr>
      </p:pic>
      <p:pic>
        <p:nvPicPr>
          <p:cNvPr id="4100" name="Picture 4" descr="D:\dlegland\colloques\2016_IAMPS\atelier\slides\images\appleCells\label-edition-dem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628800"/>
            <a:ext cx="4403328" cy="3611224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1318421" y="6381328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Kill borders – choose borders</a:t>
            </a:r>
            <a:endParaRPr lang="en-GB" dirty="0"/>
          </a:p>
        </p:txBody>
      </p:sp>
      <p:sp>
        <p:nvSpPr>
          <p:cNvPr id="9" name="ZoneTexte 8"/>
          <p:cNvSpPr txBox="1"/>
          <p:nvPr/>
        </p:nvSpPr>
        <p:spPr>
          <a:xfrm>
            <a:off x="5580112" y="5219908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Label Edition plugin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MorphoLibJ</a:t>
            </a:r>
            <a:r>
              <a:rPr lang="fr-FR" dirty="0" smtClean="0"/>
              <a:t> </a:t>
            </a:r>
            <a:r>
              <a:rPr lang="fr-FR" dirty="0" err="1" smtClean="0"/>
              <a:t>library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51520" y="1600200"/>
            <a:ext cx="4608512" cy="463711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Collection of </a:t>
            </a:r>
            <a:r>
              <a:rPr lang="en-US" dirty="0" err="1" smtClean="0"/>
              <a:t>ImageJ</a:t>
            </a:r>
            <a:r>
              <a:rPr lang="en-US" dirty="0" smtClean="0"/>
              <a:t> plugins </a:t>
            </a:r>
          </a:p>
          <a:p>
            <a:r>
              <a:rPr lang="en-US" dirty="0" smtClean="0"/>
              <a:t>Provides implementation of many Mathematical Morphology </a:t>
            </a:r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with GUI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Main page:</a:t>
            </a:r>
          </a:p>
          <a:p>
            <a:pPr lvl="1">
              <a:buNone/>
            </a:pPr>
            <a:r>
              <a:rPr lang="en-US" dirty="0" smtClean="0">
                <a:hlinkClick r:id="rId2"/>
              </a:rPr>
              <a:t>http://imagej.net/MorphoLibJ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Source </a:t>
            </a:r>
            <a:r>
              <a:rPr lang="en-US" dirty="0" smtClean="0"/>
              <a:t>code, user manual:</a:t>
            </a:r>
            <a:endParaRPr lang="en-US" dirty="0" smtClean="0"/>
          </a:p>
          <a:p>
            <a:pPr lvl="1">
              <a:buNone/>
            </a:pPr>
            <a:r>
              <a:rPr lang="en-US" dirty="0" smtClean="0">
                <a:hlinkClick r:id="rId3"/>
              </a:rPr>
              <a:t>http://github.com/ijpb/MorphoLibJ/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Sample data (and demo plugins):</a:t>
            </a:r>
            <a:endParaRPr lang="en-US" dirty="0" smtClean="0"/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https://github.com/dlegland/mathematical_morphology_with_MorphoLibJ</a:t>
            </a:r>
            <a:endParaRPr lang="en-US" dirty="0" smtClean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220072" y="1484784"/>
            <a:ext cx="3827189" cy="4525963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20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More on watershed:</a:t>
            </a:r>
            <a:br>
              <a:rPr lang="en-GB" dirty="0" smtClean="0"/>
            </a:br>
            <a:r>
              <a:rPr lang="en-GB" dirty="0" smtClean="0"/>
              <a:t>segmentation of contrasted object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Situation: </a:t>
            </a:r>
          </a:p>
          <a:p>
            <a:pPr lvl="1"/>
            <a:r>
              <a:rPr lang="en-GB" dirty="0" smtClean="0"/>
              <a:t>bright object over dark background</a:t>
            </a:r>
          </a:p>
          <a:p>
            <a:pPr lvl="1"/>
            <a:r>
              <a:rPr lang="fr-FR" dirty="0" smtClean="0"/>
              <a:t>(or the </a:t>
            </a:r>
            <a:r>
              <a:rPr lang="fr-FR" dirty="0" err="1" smtClean="0"/>
              <a:t>contrary</a:t>
            </a:r>
            <a:r>
              <a:rPr lang="fr-FR" dirty="0" smtClean="0"/>
              <a:t>)</a:t>
            </a:r>
            <a:endParaRPr lang="en-GB" dirty="0" smtClean="0"/>
          </a:p>
          <a:p>
            <a:r>
              <a:rPr lang="en-GB" dirty="0" smtClean="0"/>
              <a:t>Idea: </a:t>
            </a:r>
          </a:p>
          <a:p>
            <a:pPr lvl="1"/>
            <a:r>
              <a:rPr lang="en-GB" dirty="0" smtClean="0"/>
              <a:t>apply watershed on the </a:t>
            </a:r>
            <a:r>
              <a:rPr lang="en-GB" b="1" dirty="0" smtClean="0"/>
              <a:t>gradient of image</a:t>
            </a:r>
          </a:p>
          <a:p>
            <a:pPr lvl="1"/>
            <a:r>
              <a:rPr lang="en-GB" dirty="0" smtClean="0"/>
              <a:t>Gradient can be of any type: linear, morphological)...</a:t>
            </a:r>
            <a:endParaRPr lang="en-GB" dirty="0"/>
          </a:p>
        </p:txBody>
      </p:sp>
      <p:pic>
        <p:nvPicPr>
          <p:cNvPr id="3074" name="Picture 2" descr="D:\dlegland\colloques\2016_IAMPS\atelier\images\apple\pomme-r25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583067"/>
            <a:ext cx="2438400" cy="1828800"/>
          </a:xfrm>
          <a:prstGeom prst="rect">
            <a:avLst/>
          </a:prstGeom>
          <a:noFill/>
        </p:spPr>
      </p:pic>
      <p:pic>
        <p:nvPicPr>
          <p:cNvPr id="3075" name="Picture 3" descr="D:\dlegland\colloques\2016_IAMPS\atelier\images\apple\pomme-grad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3230709"/>
            <a:ext cx="2438400" cy="1828800"/>
          </a:xfrm>
          <a:prstGeom prst="rect">
            <a:avLst/>
          </a:prstGeom>
          <a:noFill/>
        </p:spPr>
      </p:pic>
      <p:pic>
        <p:nvPicPr>
          <p:cNvPr id="6" name="Picture 3" descr="D:\dlegland\colloques\2016_IAMPS\atelier\images\apple\pomme-gradient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355976" y="4797152"/>
            <a:ext cx="2438400" cy="1828800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Typical</a:t>
            </a:r>
            <a:r>
              <a:rPr lang="fr-FR" dirty="0" smtClean="0"/>
              <a:t> </a:t>
            </a:r>
            <a:r>
              <a:rPr lang="fr-FR" dirty="0" err="1" smtClean="0"/>
              <a:t>Watershed</a:t>
            </a:r>
            <a:r>
              <a:rPr lang="fr-FR" dirty="0" smtClean="0"/>
              <a:t> Workflow</a:t>
            </a:r>
            <a:endParaRPr lang="en-GB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3928"/>
            <a:ext cx="1563578" cy="142590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11299"/>
            <a:ext cx="2240801" cy="17380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93928"/>
            <a:ext cx="1563579" cy="14259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79" y="4511299"/>
            <a:ext cx="2076339" cy="173807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1893929"/>
            <a:ext cx="1563577" cy="14259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893928"/>
            <a:ext cx="1563579" cy="14259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9813" y="4458098"/>
            <a:ext cx="1446029" cy="2211262"/>
          </a:xfrm>
          <a:prstGeom prst="rect">
            <a:avLst/>
          </a:prstGeom>
        </p:spPr>
      </p:pic>
      <p:pic>
        <p:nvPicPr>
          <p:cNvPr id="10" name="Espace réservé du contenu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232" y="4361546"/>
            <a:ext cx="2304166" cy="165590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40715" y="3321991"/>
            <a:ext cx="138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image</a:t>
            </a:r>
            <a:endParaRPr lang="en-US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608497" y="3276273"/>
            <a:ext cx="1608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Label Map Image</a:t>
            </a:r>
            <a:endParaRPr lang="en-US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033248" y="3276273"/>
            <a:ext cx="1626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Edited Label Map</a:t>
            </a:r>
            <a:endParaRPr lang="en-US" sz="1600" dirty="0"/>
          </a:p>
        </p:txBody>
      </p:sp>
      <p:sp>
        <p:nvSpPr>
          <p:cNvPr id="15" name="ZoneTexte 14"/>
          <p:cNvSpPr txBox="1"/>
          <p:nvPr/>
        </p:nvSpPr>
        <p:spPr>
          <a:xfrm>
            <a:off x="7392018" y="3276273"/>
            <a:ext cx="157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Parametric Map </a:t>
            </a:r>
          </a:p>
          <a:p>
            <a:r>
              <a:rPr lang="en-US" sz="1600" dirty="0" smtClean="0"/>
              <a:t>of morphometry</a:t>
            </a:r>
            <a:endParaRPr lang="en-US" sz="1600" dirty="0"/>
          </a:p>
        </p:txBody>
      </p:sp>
      <p:sp>
        <p:nvSpPr>
          <p:cNvPr id="16" name="ZoneTexte 15"/>
          <p:cNvSpPr txBox="1"/>
          <p:nvPr/>
        </p:nvSpPr>
        <p:spPr>
          <a:xfrm>
            <a:off x="727392" y="6253150"/>
            <a:ext cx="2297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Watershed Segmentation</a:t>
            </a:r>
            <a:endParaRPr lang="en-US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3944167" y="6249369"/>
            <a:ext cx="1255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Label Edition</a:t>
            </a:r>
            <a:endParaRPr lang="en-US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232610" y="6038237"/>
            <a:ext cx="17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Region Analysis 3D</a:t>
            </a:r>
            <a:endParaRPr lang="en-US" sz="1600" dirty="0"/>
          </a:p>
        </p:txBody>
      </p:sp>
      <p:sp>
        <p:nvSpPr>
          <p:cNvPr id="19" name="Forme libre 18"/>
          <p:cNvSpPr/>
          <p:nvPr/>
        </p:nvSpPr>
        <p:spPr>
          <a:xfrm>
            <a:off x="1297022" y="3820331"/>
            <a:ext cx="1640732" cy="472765"/>
          </a:xfrm>
          <a:custGeom>
            <a:avLst/>
            <a:gdLst>
              <a:gd name="connsiteX0" fmla="*/ 0 w 1867711"/>
              <a:gd name="connsiteY0" fmla="*/ 6486 h 609602"/>
              <a:gd name="connsiteX1" fmla="*/ 460443 w 1867711"/>
              <a:gd name="connsiteY1" fmla="*/ 609600 h 609602"/>
              <a:gd name="connsiteX2" fmla="*/ 1867711 w 1867711"/>
              <a:gd name="connsiteY2" fmla="*/ 0 h 609602"/>
              <a:gd name="connsiteX0" fmla="*/ 0 w 1867711"/>
              <a:gd name="connsiteY0" fmla="*/ 6486 h 603117"/>
              <a:gd name="connsiteX1" fmla="*/ 907915 w 1867711"/>
              <a:gd name="connsiteY1" fmla="*/ 603115 h 603117"/>
              <a:gd name="connsiteX2" fmla="*/ 1867711 w 1867711"/>
              <a:gd name="connsiteY2" fmla="*/ 0 h 603117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557725"/>
              <a:gd name="connsiteX1" fmla="*/ 920885 w 1867711"/>
              <a:gd name="connsiteY1" fmla="*/ 557720 h 557725"/>
              <a:gd name="connsiteX2" fmla="*/ 1867711 w 1867711"/>
              <a:gd name="connsiteY2" fmla="*/ 0 h 557725"/>
              <a:gd name="connsiteX0" fmla="*/ 0 w 1763949"/>
              <a:gd name="connsiteY0" fmla="*/ 1 h 551235"/>
              <a:gd name="connsiteX1" fmla="*/ 920885 w 1763949"/>
              <a:gd name="connsiteY1" fmla="*/ 551235 h 551235"/>
              <a:gd name="connsiteX2" fmla="*/ 1763949 w 1763949"/>
              <a:gd name="connsiteY2" fmla="*/ 0 h 551235"/>
              <a:gd name="connsiteX0" fmla="*/ 0 w 1640732"/>
              <a:gd name="connsiteY0" fmla="*/ 1 h 551235"/>
              <a:gd name="connsiteX1" fmla="*/ 797668 w 1640732"/>
              <a:gd name="connsiteY1" fmla="*/ 551235 h 551235"/>
              <a:gd name="connsiteX2" fmla="*/ 1640732 w 1640732"/>
              <a:gd name="connsiteY2" fmla="*/ 0 h 55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732" h="551235">
                <a:moveTo>
                  <a:pt x="0" y="1"/>
                </a:moveTo>
                <a:cubicBezTo>
                  <a:pt x="3243" y="399375"/>
                  <a:pt x="524213" y="551235"/>
                  <a:pt x="797668" y="551235"/>
                </a:cubicBezTo>
                <a:cubicBezTo>
                  <a:pt x="1071123" y="551235"/>
                  <a:pt x="1624518" y="343170"/>
                  <a:pt x="1640732" y="0"/>
                </a:cubicBezTo>
              </a:path>
            </a:pathLst>
          </a:custGeom>
          <a:noFill/>
          <a:ln w="6350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rme libre 19"/>
          <p:cNvSpPr/>
          <p:nvPr/>
        </p:nvSpPr>
        <p:spPr>
          <a:xfrm>
            <a:off x="3669540" y="3820331"/>
            <a:ext cx="1640732" cy="464922"/>
          </a:xfrm>
          <a:custGeom>
            <a:avLst/>
            <a:gdLst>
              <a:gd name="connsiteX0" fmla="*/ 0 w 1867711"/>
              <a:gd name="connsiteY0" fmla="*/ 6486 h 609602"/>
              <a:gd name="connsiteX1" fmla="*/ 460443 w 1867711"/>
              <a:gd name="connsiteY1" fmla="*/ 609600 h 609602"/>
              <a:gd name="connsiteX2" fmla="*/ 1867711 w 1867711"/>
              <a:gd name="connsiteY2" fmla="*/ 0 h 609602"/>
              <a:gd name="connsiteX0" fmla="*/ 0 w 1867711"/>
              <a:gd name="connsiteY0" fmla="*/ 6486 h 603117"/>
              <a:gd name="connsiteX1" fmla="*/ 907915 w 1867711"/>
              <a:gd name="connsiteY1" fmla="*/ 603115 h 603117"/>
              <a:gd name="connsiteX2" fmla="*/ 1867711 w 1867711"/>
              <a:gd name="connsiteY2" fmla="*/ 0 h 603117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557725"/>
              <a:gd name="connsiteX1" fmla="*/ 920885 w 1867711"/>
              <a:gd name="connsiteY1" fmla="*/ 557720 h 557725"/>
              <a:gd name="connsiteX2" fmla="*/ 1867711 w 1867711"/>
              <a:gd name="connsiteY2" fmla="*/ 0 h 557725"/>
              <a:gd name="connsiteX0" fmla="*/ 0 w 1763949"/>
              <a:gd name="connsiteY0" fmla="*/ 1 h 551235"/>
              <a:gd name="connsiteX1" fmla="*/ 920885 w 1763949"/>
              <a:gd name="connsiteY1" fmla="*/ 551235 h 551235"/>
              <a:gd name="connsiteX2" fmla="*/ 1763949 w 1763949"/>
              <a:gd name="connsiteY2" fmla="*/ 0 h 551235"/>
              <a:gd name="connsiteX0" fmla="*/ 0 w 1640732"/>
              <a:gd name="connsiteY0" fmla="*/ 1 h 551235"/>
              <a:gd name="connsiteX1" fmla="*/ 797668 w 1640732"/>
              <a:gd name="connsiteY1" fmla="*/ 551235 h 551235"/>
              <a:gd name="connsiteX2" fmla="*/ 1640732 w 1640732"/>
              <a:gd name="connsiteY2" fmla="*/ 0 h 55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732" h="551235">
                <a:moveTo>
                  <a:pt x="0" y="1"/>
                </a:moveTo>
                <a:cubicBezTo>
                  <a:pt x="3243" y="399375"/>
                  <a:pt x="524213" y="551235"/>
                  <a:pt x="797668" y="551235"/>
                </a:cubicBezTo>
                <a:cubicBezTo>
                  <a:pt x="1071123" y="551235"/>
                  <a:pt x="1624518" y="343170"/>
                  <a:pt x="1640732" y="0"/>
                </a:cubicBezTo>
              </a:path>
            </a:pathLst>
          </a:custGeom>
          <a:noFill/>
          <a:ln w="6350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orme libre 20"/>
          <p:cNvSpPr/>
          <p:nvPr/>
        </p:nvSpPr>
        <p:spPr>
          <a:xfrm>
            <a:off x="6042058" y="3820331"/>
            <a:ext cx="1640732" cy="425521"/>
          </a:xfrm>
          <a:custGeom>
            <a:avLst/>
            <a:gdLst>
              <a:gd name="connsiteX0" fmla="*/ 0 w 1867711"/>
              <a:gd name="connsiteY0" fmla="*/ 6486 h 609602"/>
              <a:gd name="connsiteX1" fmla="*/ 460443 w 1867711"/>
              <a:gd name="connsiteY1" fmla="*/ 609600 h 609602"/>
              <a:gd name="connsiteX2" fmla="*/ 1867711 w 1867711"/>
              <a:gd name="connsiteY2" fmla="*/ 0 h 609602"/>
              <a:gd name="connsiteX0" fmla="*/ 0 w 1867711"/>
              <a:gd name="connsiteY0" fmla="*/ 6486 h 603117"/>
              <a:gd name="connsiteX1" fmla="*/ 907915 w 1867711"/>
              <a:gd name="connsiteY1" fmla="*/ 603115 h 603117"/>
              <a:gd name="connsiteX2" fmla="*/ 1867711 w 1867711"/>
              <a:gd name="connsiteY2" fmla="*/ 0 h 603117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603119"/>
              <a:gd name="connsiteX1" fmla="*/ 907915 w 1867711"/>
              <a:gd name="connsiteY1" fmla="*/ 603115 h 603119"/>
              <a:gd name="connsiteX2" fmla="*/ 1867711 w 1867711"/>
              <a:gd name="connsiteY2" fmla="*/ 0 h 603119"/>
              <a:gd name="connsiteX0" fmla="*/ 0 w 1867711"/>
              <a:gd name="connsiteY0" fmla="*/ 6486 h 557725"/>
              <a:gd name="connsiteX1" fmla="*/ 920885 w 1867711"/>
              <a:gd name="connsiteY1" fmla="*/ 557720 h 557725"/>
              <a:gd name="connsiteX2" fmla="*/ 1867711 w 1867711"/>
              <a:gd name="connsiteY2" fmla="*/ 0 h 557725"/>
              <a:gd name="connsiteX0" fmla="*/ 0 w 1763949"/>
              <a:gd name="connsiteY0" fmla="*/ 1 h 551235"/>
              <a:gd name="connsiteX1" fmla="*/ 920885 w 1763949"/>
              <a:gd name="connsiteY1" fmla="*/ 551235 h 551235"/>
              <a:gd name="connsiteX2" fmla="*/ 1763949 w 1763949"/>
              <a:gd name="connsiteY2" fmla="*/ 0 h 551235"/>
              <a:gd name="connsiteX0" fmla="*/ 0 w 1640732"/>
              <a:gd name="connsiteY0" fmla="*/ 1 h 551235"/>
              <a:gd name="connsiteX1" fmla="*/ 797668 w 1640732"/>
              <a:gd name="connsiteY1" fmla="*/ 551235 h 551235"/>
              <a:gd name="connsiteX2" fmla="*/ 1640732 w 1640732"/>
              <a:gd name="connsiteY2" fmla="*/ 0 h 55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732" h="551235">
                <a:moveTo>
                  <a:pt x="0" y="1"/>
                </a:moveTo>
                <a:cubicBezTo>
                  <a:pt x="3243" y="399375"/>
                  <a:pt x="524213" y="551235"/>
                  <a:pt x="797668" y="551235"/>
                </a:cubicBezTo>
                <a:cubicBezTo>
                  <a:pt x="1071123" y="551235"/>
                  <a:pt x="1624518" y="343170"/>
                  <a:pt x="1640732" y="0"/>
                </a:cubicBezTo>
              </a:path>
            </a:pathLst>
          </a:custGeom>
          <a:noFill/>
          <a:ln w="63500"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875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 16"/>
          <p:cNvSpPr/>
          <p:nvPr/>
        </p:nvSpPr>
        <p:spPr>
          <a:xfrm>
            <a:off x="1581665" y="2993472"/>
            <a:ext cx="6374711" cy="2823794"/>
          </a:xfrm>
          <a:custGeom>
            <a:avLst/>
            <a:gdLst>
              <a:gd name="connsiteX0" fmla="*/ 0 w 6215449"/>
              <a:gd name="connsiteY0" fmla="*/ 397476 h 2712309"/>
              <a:gd name="connsiteX1" fmla="*/ 1501346 w 6215449"/>
              <a:gd name="connsiteY1" fmla="*/ 317157 h 2712309"/>
              <a:gd name="connsiteX2" fmla="*/ 2693773 w 6215449"/>
              <a:gd name="connsiteY2" fmla="*/ 2300417 h 2712309"/>
              <a:gd name="connsiteX3" fmla="*/ 5084805 w 6215449"/>
              <a:gd name="connsiteY3" fmla="*/ 2516660 h 2712309"/>
              <a:gd name="connsiteX4" fmla="*/ 6215449 w 6215449"/>
              <a:gd name="connsiteY4" fmla="*/ 1126525 h 2712309"/>
              <a:gd name="connsiteX0" fmla="*/ 284225 w 6499674"/>
              <a:gd name="connsiteY0" fmla="*/ 454001 h 2768834"/>
              <a:gd name="connsiteX1" fmla="*/ 250224 w 6499674"/>
              <a:gd name="connsiteY1" fmla="*/ 114848 h 2768834"/>
              <a:gd name="connsiteX2" fmla="*/ 1785571 w 6499674"/>
              <a:gd name="connsiteY2" fmla="*/ 373682 h 2768834"/>
              <a:gd name="connsiteX3" fmla="*/ 2977998 w 6499674"/>
              <a:gd name="connsiteY3" fmla="*/ 2356942 h 2768834"/>
              <a:gd name="connsiteX4" fmla="*/ 5369030 w 6499674"/>
              <a:gd name="connsiteY4" fmla="*/ 2573185 h 2768834"/>
              <a:gd name="connsiteX5" fmla="*/ 6499674 w 6499674"/>
              <a:gd name="connsiteY5" fmla="*/ 1183050 h 2768834"/>
              <a:gd name="connsiteX0" fmla="*/ 284225 w 6499674"/>
              <a:gd name="connsiteY0" fmla="*/ 454001 h 2768834"/>
              <a:gd name="connsiteX1" fmla="*/ 250224 w 6499674"/>
              <a:gd name="connsiteY1" fmla="*/ 114848 h 2768834"/>
              <a:gd name="connsiteX2" fmla="*/ 1785571 w 6499674"/>
              <a:gd name="connsiteY2" fmla="*/ 373682 h 2768834"/>
              <a:gd name="connsiteX3" fmla="*/ 2977998 w 6499674"/>
              <a:gd name="connsiteY3" fmla="*/ 2356942 h 2768834"/>
              <a:gd name="connsiteX4" fmla="*/ 5369030 w 6499674"/>
              <a:gd name="connsiteY4" fmla="*/ 2573185 h 2768834"/>
              <a:gd name="connsiteX5" fmla="*/ 6499674 w 6499674"/>
              <a:gd name="connsiteY5" fmla="*/ 1183050 h 2768834"/>
              <a:gd name="connsiteX0" fmla="*/ 284225 w 6499674"/>
              <a:gd name="connsiteY0" fmla="*/ 339153 h 2653986"/>
              <a:gd name="connsiteX1" fmla="*/ 250224 w 6499674"/>
              <a:gd name="connsiteY1" fmla="*/ 0 h 2653986"/>
              <a:gd name="connsiteX2" fmla="*/ 1834400 w 6499674"/>
              <a:gd name="connsiteY2" fmla="*/ 576064 h 2653986"/>
              <a:gd name="connsiteX3" fmla="*/ 2977998 w 6499674"/>
              <a:gd name="connsiteY3" fmla="*/ 2242094 h 2653986"/>
              <a:gd name="connsiteX4" fmla="*/ 5369030 w 6499674"/>
              <a:gd name="connsiteY4" fmla="*/ 2458337 h 2653986"/>
              <a:gd name="connsiteX5" fmla="*/ 6499674 w 6499674"/>
              <a:gd name="connsiteY5" fmla="*/ 1068202 h 2653986"/>
              <a:gd name="connsiteX0" fmla="*/ 212217 w 6427666"/>
              <a:gd name="connsiteY0" fmla="*/ 195137 h 2509970"/>
              <a:gd name="connsiteX1" fmla="*/ 250224 w 6427666"/>
              <a:gd name="connsiteY1" fmla="*/ 0 h 2509970"/>
              <a:gd name="connsiteX2" fmla="*/ 1762392 w 6427666"/>
              <a:gd name="connsiteY2" fmla="*/ 432048 h 2509970"/>
              <a:gd name="connsiteX3" fmla="*/ 2905990 w 6427666"/>
              <a:gd name="connsiteY3" fmla="*/ 2098078 h 2509970"/>
              <a:gd name="connsiteX4" fmla="*/ 5297022 w 6427666"/>
              <a:gd name="connsiteY4" fmla="*/ 2314321 h 2509970"/>
              <a:gd name="connsiteX5" fmla="*/ 6427666 w 6427666"/>
              <a:gd name="connsiteY5" fmla="*/ 924186 h 2509970"/>
              <a:gd name="connsiteX0" fmla="*/ 212217 w 6586928"/>
              <a:gd name="connsiteY0" fmla="*/ 195137 h 2567990"/>
              <a:gd name="connsiteX1" fmla="*/ 250224 w 6586928"/>
              <a:gd name="connsiteY1" fmla="*/ 0 h 2567990"/>
              <a:gd name="connsiteX2" fmla="*/ 1762392 w 6586928"/>
              <a:gd name="connsiteY2" fmla="*/ 432048 h 2567990"/>
              <a:gd name="connsiteX3" fmla="*/ 2905990 w 6586928"/>
              <a:gd name="connsiteY3" fmla="*/ 2098078 h 2567990"/>
              <a:gd name="connsiteX4" fmla="*/ 5297022 w 6586928"/>
              <a:gd name="connsiteY4" fmla="*/ 2314321 h 2567990"/>
              <a:gd name="connsiteX5" fmla="*/ 6586928 w 6586928"/>
              <a:gd name="connsiteY5" fmla="*/ 576064 h 2567990"/>
              <a:gd name="connsiteX0" fmla="*/ 212217 w 6586928"/>
              <a:gd name="connsiteY0" fmla="*/ 195137 h 2567990"/>
              <a:gd name="connsiteX1" fmla="*/ 250224 w 6586928"/>
              <a:gd name="connsiteY1" fmla="*/ 0 h 2567990"/>
              <a:gd name="connsiteX2" fmla="*/ 1762392 w 6586928"/>
              <a:gd name="connsiteY2" fmla="*/ 432048 h 2567990"/>
              <a:gd name="connsiteX3" fmla="*/ 2905990 w 6586928"/>
              <a:gd name="connsiteY3" fmla="*/ 2098078 h 2567990"/>
              <a:gd name="connsiteX4" fmla="*/ 5297022 w 6586928"/>
              <a:gd name="connsiteY4" fmla="*/ 2314321 h 2567990"/>
              <a:gd name="connsiteX5" fmla="*/ 6586928 w 6586928"/>
              <a:gd name="connsiteY5" fmla="*/ 576064 h 2567990"/>
              <a:gd name="connsiteX0" fmla="*/ 0 w 6374711"/>
              <a:gd name="connsiteY0" fmla="*/ 80246 h 2453099"/>
              <a:gd name="connsiteX1" fmla="*/ 1550175 w 6374711"/>
              <a:gd name="connsiteY1" fmla="*/ 317157 h 2453099"/>
              <a:gd name="connsiteX2" fmla="*/ 2693773 w 6374711"/>
              <a:gd name="connsiteY2" fmla="*/ 1983187 h 2453099"/>
              <a:gd name="connsiteX3" fmla="*/ 5084805 w 6374711"/>
              <a:gd name="connsiteY3" fmla="*/ 2199430 h 2453099"/>
              <a:gd name="connsiteX4" fmla="*/ 6374711 w 6374711"/>
              <a:gd name="connsiteY4" fmla="*/ 461173 h 2453099"/>
              <a:gd name="connsiteX0" fmla="*/ 0 w 6374711"/>
              <a:gd name="connsiteY0" fmla="*/ 126610 h 2621449"/>
              <a:gd name="connsiteX1" fmla="*/ 1550175 w 6374711"/>
              <a:gd name="connsiteY1" fmla="*/ 363521 h 2621449"/>
              <a:gd name="connsiteX2" fmla="*/ 2558287 w 6374711"/>
              <a:gd name="connsiteY2" fmla="*/ 2307737 h 2621449"/>
              <a:gd name="connsiteX3" fmla="*/ 5084805 w 6374711"/>
              <a:gd name="connsiteY3" fmla="*/ 2245794 h 2621449"/>
              <a:gd name="connsiteX4" fmla="*/ 6374711 w 6374711"/>
              <a:gd name="connsiteY4" fmla="*/ 507537 h 2621449"/>
              <a:gd name="connsiteX0" fmla="*/ 0 w 6374711"/>
              <a:gd name="connsiteY0" fmla="*/ 126610 h 2823794"/>
              <a:gd name="connsiteX1" fmla="*/ 1550175 w 6374711"/>
              <a:gd name="connsiteY1" fmla="*/ 363521 h 2823794"/>
              <a:gd name="connsiteX2" fmla="*/ 2558287 w 6374711"/>
              <a:gd name="connsiteY2" fmla="*/ 2307737 h 2823794"/>
              <a:gd name="connsiteX3" fmla="*/ 5294591 w 6374711"/>
              <a:gd name="connsiteY3" fmla="*/ 2523761 h 2823794"/>
              <a:gd name="connsiteX4" fmla="*/ 6374711 w 6374711"/>
              <a:gd name="connsiteY4" fmla="*/ 507537 h 2823794"/>
              <a:gd name="connsiteX0" fmla="*/ 0 w 6374711"/>
              <a:gd name="connsiteY0" fmla="*/ 126610 h 2823794"/>
              <a:gd name="connsiteX1" fmla="*/ 1550175 w 6374711"/>
              <a:gd name="connsiteY1" fmla="*/ 363521 h 2823794"/>
              <a:gd name="connsiteX2" fmla="*/ 2558287 w 6374711"/>
              <a:gd name="connsiteY2" fmla="*/ 2307737 h 2823794"/>
              <a:gd name="connsiteX3" fmla="*/ 5294591 w 6374711"/>
              <a:gd name="connsiteY3" fmla="*/ 2523761 h 2823794"/>
              <a:gd name="connsiteX4" fmla="*/ 6374711 w 6374711"/>
              <a:gd name="connsiteY4" fmla="*/ 507537 h 2823794"/>
              <a:gd name="connsiteX0" fmla="*/ 0 w 6374711"/>
              <a:gd name="connsiteY0" fmla="*/ 126610 h 2823794"/>
              <a:gd name="connsiteX1" fmla="*/ 1550175 w 6374711"/>
              <a:gd name="connsiteY1" fmla="*/ 363521 h 2823794"/>
              <a:gd name="connsiteX2" fmla="*/ 2558287 w 6374711"/>
              <a:gd name="connsiteY2" fmla="*/ 2307737 h 2823794"/>
              <a:gd name="connsiteX3" fmla="*/ 5294591 w 6374711"/>
              <a:gd name="connsiteY3" fmla="*/ 2523761 h 2823794"/>
              <a:gd name="connsiteX4" fmla="*/ 6374711 w 6374711"/>
              <a:gd name="connsiteY4" fmla="*/ 507537 h 282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4711" h="2823794">
                <a:moveTo>
                  <a:pt x="0" y="126610"/>
                </a:moveTo>
                <a:cubicBezTo>
                  <a:pt x="322953" y="175966"/>
                  <a:pt x="1123794" y="0"/>
                  <a:pt x="1550175" y="363521"/>
                </a:cubicBezTo>
                <a:cubicBezTo>
                  <a:pt x="1976556" y="727042"/>
                  <a:pt x="1934218" y="1947697"/>
                  <a:pt x="2558287" y="2307737"/>
                </a:cubicBezTo>
                <a:cubicBezTo>
                  <a:pt x="3330856" y="2746243"/>
                  <a:pt x="4658520" y="2823794"/>
                  <a:pt x="5294591" y="2523761"/>
                </a:cubicBezTo>
                <a:cubicBezTo>
                  <a:pt x="6030453" y="2128760"/>
                  <a:pt x="6318129" y="1179578"/>
                  <a:pt x="6374711" y="507537"/>
                </a:cubicBezTo>
              </a:path>
            </a:pathLst>
          </a:custGeom>
          <a:ln w="508000">
            <a:solidFill>
              <a:schemeClr val="accent1">
                <a:lumMod val="20000"/>
                <a:lumOff val="8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More on </a:t>
            </a:r>
            <a:r>
              <a:rPr lang="en-GB" dirty="0" smtClean="0"/>
              <a:t>watershed (again):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separation of binary particles</a:t>
            </a:r>
            <a:endParaRPr lang="en-GB" dirty="0"/>
          </a:p>
        </p:txBody>
      </p:sp>
      <p:pic>
        <p:nvPicPr>
          <p:cNvPr id="4098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04864"/>
            <a:ext cx="1737692" cy="1800000"/>
          </a:xfrm>
          <a:prstGeom prst="rect">
            <a:avLst/>
          </a:prstGeom>
          <a:noFill/>
        </p:spPr>
      </p:pic>
      <p:pic>
        <p:nvPicPr>
          <p:cNvPr id="5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05279" y="2204864"/>
            <a:ext cx="1737692" cy="179999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6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605279" y="4509321"/>
            <a:ext cx="1737691" cy="1799999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7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827618" y="4509321"/>
            <a:ext cx="1730768" cy="179999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8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997767" y="4509321"/>
            <a:ext cx="1730767" cy="179999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9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997767" y="2204864"/>
            <a:ext cx="1730767" cy="1799998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sp>
        <p:nvSpPr>
          <p:cNvPr id="10" name="ZoneTexte 9"/>
          <p:cNvSpPr txBox="1"/>
          <p:nvPr/>
        </p:nvSpPr>
        <p:spPr>
          <a:xfrm>
            <a:off x="539552" y="3933056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Input image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2677287" y="3933056"/>
            <a:ext cx="163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Touching nuclei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2732581" y="6228020"/>
            <a:ext cx="145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Distance map</a:t>
            </a:r>
            <a:endParaRPr lang="en-GB" dirty="0"/>
          </a:p>
        </p:txBody>
      </p:sp>
      <p:sp>
        <p:nvSpPr>
          <p:cNvPr id="13" name="ZoneTexte 12"/>
          <p:cNvSpPr txBox="1"/>
          <p:nvPr/>
        </p:nvSpPr>
        <p:spPr>
          <a:xfrm>
            <a:off x="4683602" y="6237312"/>
            <a:ext cx="20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WS on reversed DM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7385714" y="6237312"/>
            <a:ext cx="98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WS lines</a:t>
            </a:r>
            <a:endParaRPr lang="en-GB" dirty="0"/>
          </a:p>
        </p:txBody>
      </p:sp>
      <p:sp>
        <p:nvSpPr>
          <p:cNvPr id="15" name="ZoneTexte 14"/>
          <p:cNvSpPr txBox="1"/>
          <p:nvPr/>
        </p:nvSpPr>
        <p:spPr>
          <a:xfrm>
            <a:off x="7087049" y="3933056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Separated nuclei</a:t>
            </a:r>
            <a:endParaRPr lang="en-GB" dirty="0"/>
          </a:p>
        </p:txBody>
      </p:sp>
      <p:pic>
        <p:nvPicPr>
          <p:cNvPr id="4099" name="Picture 3" descr="D:\dlegland\colloques\2016_IAMPS\atelier\images\nucleiDAPI\NucleiDAPIconfocal-filt-bin-distComp_wat-surfPlot.tif"/>
          <p:cNvPicPr>
            <a:picLocks noGrp="1" noChangeAspect="1" noChangeArrowheads="1"/>
          </p:cNvPicPr>
          <p:nvPr>
            <p:ph idx="1"/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96" y="4448869"/>
            <a:ext cx="2283835" cy="2265115"/>
          </a:xfrm>
          <a:prstGeom prst="rect">
            <a:avLst/>
          </a:prstGeom>
          <a:noFill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segmentation</a:t>
            </a:r>
            <a:br>
              <a:rPr lang="en-GB" dirty="0" smtClean="0"/>
            </a:br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18856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Watershed algorithm</a:t>
            </a:r>
          </a:p>
          <a:p>
            <a:pPr lvl="1"/>
            <a:r>
              <a:rPr lang="en-GB" dirty="0" smtClean="0"/>
              <a:t>Segment cells </a:t>
            </a:r>
          </a:p>
          <a:p>
            <a:pPr lvl="1"/>
            <a:r>
              <a:rPr lang="en-GB" dirty="0" smtClean="0"/>
              <a:t>Segment objects </a:t>
            </a:r>
          </a:p>
          <a:p>
            <a:pPr lvl="1"/>
            <a:r>
              <a:rPr lang="en-GB" dirty="0" smtClean="0"/>
              <a:t>Separate particles</a:t>
            </a:r>
          </a:p>
          <a:p>
            <a:endParaRPr lang="fr-FR" dirty="0" smtClean="0"/>
          </a:p>
          <a:p>
            <a:r>
              <a:rPr lang="en-GB" dirty="0" smtClean="0"/>
              <a:t>To avoid over-segmentation:</a:t>
            </a:r>
          </a:p>
          <a:p>
            <a:pPr lvl="1"/>
            <a:r>
              <a:rPr lang="en-GB" dirty="0" smtClean="0"/>
              <a:t>Selection of markers</a:t>
            </a:r>
          </a:p>
          <a:p>
            <a:pPr lvl="1"/>
            <a:r>
              <a:rPr lang="en-GB" dirty="0" smtClean="0"/>
              <a:t>Manual or auto</a:t>
            </a:r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Label edition plugin for post-processing operations</a:t>
            </a:r>
            <a:endParaRPr lang="en-GB" dirty="0"/>
          </a:p>
        </p:txBody>
      </p:sp>
      <p:pic>
        <p:nvPicPr>
          <p:cNvPr id="5" name="Picture 2" descr="D:\dlegland\colloques\2016_IAMPS\atelier\images\nucleiDAPI\NucleiDAPIconfocal-filt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812360" y="2996952"/>
            <a:ext cx="1113160" cy="1157686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</p:pic>
      <p:pic>
        <p:nvPicPr>
          <p:cNvPr id="6" name="Picture 3" descr="D:\dlegland\colloques\2016_IAMPS\atelier\images\apple\pomme-gradient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84168" y="2204864"/>
            <a:ext cx="1536171" cy="1152128"/>
          </a:xfrm>
          <a:prstGeom prst="rect">
            <a:avLst/>
          </a:prstGeom>
          <a:noFill/>
        </p:spPr>
      </p:pic>
      <p:pic>
        <p:nvPicPr>
          <p:cNvPr id="7" name="Picture 5" descr="D:\dlegland\projets\tutoImages\images-src\visu\maizeSlice_crop_seg190_op_rec_cl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716016" y="1628800"/>
            <a:ext cx="1152128" cy="11521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14" y="4618280"/>
            <a:ext cx="2076339" cy="1738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6" name="Line 57"/>
          <p:cNvSpPr>
            <a:spLocks noChangeShapeType="1"/>
          </p:cNvSpPr>
          <p:nvPr/>
        </p:nvSpPr>
        <p:spPr bwMode="auto">
          <a:xfrm>
            <a:off x="107504" y="3429000"/>
            <a:ext cx="8964488" cy="0"/>
          </a:xfrm>
          <a:prstGeom prst="line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940152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563888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187624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 Box 54"/>
          <p:cNvSpPr txBox="1">
            <a:spLocks noChangeArrowheads="1"/>
          </p:cNvSpPr>
          <p:nvPr/>
        </p:nvSpPr>
        <p:spPr bwMode="auto">
          <a:xfrm>
            <a:off x="1259731" y="2204864"/>
            <a:ext cx="17280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 err="1" smtClean="0"/>
              <a:t>Filtering</a:t>
            </a:r>
            <a:r>
              <a:rPr lang="fr-FR" b="1" dirty="0" smtClean="0"/>
              <a:t> &amp; </a:t>
            </a:r>
            <a:r>
              <a:rPr lang="fr-FR" b="1" dirty="0" err="1" smtClean="0"/>
              <a:t>enhancement</a:t>
            </a:r>
            <a:endParaRPr lang="fr-FR" b="1" dirty="0"/>
          </a:p>
        </p:txBody>
      </p:sp>
      <p:sp>
        <p:nvSpPr>
          <p:cNvPr id="12" name="Text Box 55"/>
          <p:cNvSpPr txBox="1">
            <a:spLocks noChangeArrowheads="1"/>
          </p:cNvSpPr>
          <p:nvPr/>
        </p:nvSpPr>
        <p:spPr bwMode="auto">
          <a:xfrm>
            <a:off x="3779912" y="2348880"/>
            <a:ext cx="158417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/>
              <a:t>Segmentation</a:t>
            </a:r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6372200" y="2348880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/>
              <a:t>Analysis</a:t>
            </a:r>
            <a:endParaRPr lang="fr-FR" b="1" dirty="0"/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611560" y="3501008"/>
            <a:ext cx="29676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filtering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reconstruction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6084168" y="3429000"/>
            <a:ext cx="16816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Particle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smtClean="0">
                <a:solidFill>
                  <a:srgbClr val="0070C0"/>
                </a:solidFill>
              </a:rPr>
              <a:t>Texture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3899918" y="3507681"/>
            <a:ext cx="1205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Watershed</a:t>
            </a:r>
            <a:endParaRPr lang="fr-FR" dirty="0">
              <a:solidFill>
                <a:srgbClr val="0070C0"/>
              </a:solidFill>
            </a:endParaRPr>
          </a:p>
        </p:txBody>
      </p:sp>
      <p:graphicFrame>
        <p:nvGraphicFramePr>
          <p:cNvPr id="32" name="Group 363"/>
          <p:cNvGraphicFramePr>
            <a:graphicFrameLocks noGrp="1"/>
          </p:cNvGraphicFramePr>
          <p:nvPr/>
        </p:nvGraphicFramePr>
        <p:xfrm>
          <a:off x="7372325" y="4221088"/>
          <a:ext cx="1640866" cy="1891360"/>
        </p:xfrm>
        <a:graphic>
          <a:graphicData uri="http://schemas.openxmlformats.org/drawingml/2006/table">
            <a:tbl>
              <a:tblPr/>
              <a:tblGrid>
                <a:gridCol w="37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nom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Diamètre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106338.3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361.098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70218.3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295.065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75126.2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305.979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122860.9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391.435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75484.3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306.734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65021.3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283.923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98862.4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348.279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69997.7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294.174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72672.9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298.124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5" name="Picture 2" descr="D: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0" name="Picture 2" descr="D:\dlegland\projets\tutoImages\current\images\segment\maize-cls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maize\maize-clsm-fil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3640" y="4266876"/>
            <a:ext cx="1790328" cy="1790328"/>
          </a:xfrm>
          <a:prstGeom prst="rect">
            <a:avLst/>
          </a:prstGeom>
          <a:noFill/>
        </p:spPr>
      </p:pic>
      <p:sp>
        <p:nvSpPr>
          <p:cNvPr id="38" name="ZoneTexte 37"/>
          <p:cNvSpPr txBox="1"/>
          <p:nvPr/>
        </p:nvSpPr>
        <p:spPr>
          <a:xfrm>
            <a:off x="251520" y="599506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39" name="ZoneTexte 38"/>
          <p:cNvSpPr txBox="1"/>
          <p:nvPr/>
        </p:nvSpPr>
        <p:spPr>
          <a:xfrm>
            <a:off x="2627784" y="5995068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Filtered image</a:t>
            </a:r>
            <a:endParaRPr lang="en-GB" dirty="0"/>
          </a:p>
        </p:txBody>
      </p:sp>
      <p:sp>
        <p:nvSpPr>
          <p:cNvPr id="40" name="ZoneTexte 39"/>
          <p:cNvSpPr txBox="1"/>
          <p:nvPr/>
        </p:nvSpPr>
        <p:spPr>
          <a:xfrm>
            <a:off x="4788024" y="5995068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Segmented image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2320" y="6067076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table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4" name="Rectangle à coins arrondis 3"/>
          <p:cNvSpPr/>
          <p:nvPr/>
        </p:nvSpPr>
        <p:spPr>
          <a:xfrm>
            <a:off x="5724128" y="1655020"/>
            <a:ext cx="2376264" cy="24940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39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138" y="1719306"/>
            <a:ext cx="1874286" cy="117333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78" y="1719305"/>
            <a:ext cx="1561905" cy="11657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Quantitative Image </a:t>
            </a:r>
            <a:r>
              <a:rPr lang="en-GB" dirty="0" smtClean="0"/>
              <a:t>Analysis with </a:t>
            </a:r>
            <a:r>
              <a:rPr lang="en-GB" dirty="0" err="1" smtClean="0"/>
              <a:t>MorphoLibJ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546848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Morphometry of regions</a:t>
            </a:r>
          </a:p>
          <a:p>
            <a:pPr lvl="1"/>
            <a:r>
              <a:rPr lang="en-GB" dirty="0" smtClean="0"/>
              <a:t>Size</a:t>
            </a:r>
          </a:p>
          <a:p>
            <a:pPr lvl="1"/>
            <a:r>
              <a:rPr lang="en-GB" dirty="0" smtClean="0"/>
              <a:t>Shape indices</a:t>
            </a:r>
          </a:p>
          <a:p>
            <a:endParaRPr lang="en-GB" dirty="0" smtClean="0"/>
          </a:p>
          <a:p>
            <a:r>
              <a:rPr lang="en-GB" dirty="0" smtClean="0"/>
              <a:t>Spatial organisation</a:t>
            </a:r>
          </a:p>
          <a:p>
            <a:pPr lvl="1"/>
            <a:r>
              <a:rPr lang="en-GB" dirty="0" smtClean="0"/>
              <a:t>Neighbourhood</a:t>
            </a:r>
          </a:p>
          <a:p>
            <a:endParaRPr lang="en-GB" dirty="0" smtClean="0"/>
          </a:p>
          <a:p>
            <a:r>
              <a:rPr lang="en-GB" dirty="0" smtClean="0"/>
              <a:t>Texture </a:t>
            </a:r>
            <a:r>
              <a:rPr lang="en-GB" dirty="0" smtClean="0"/>
              <a:t>analysis</a:t>
            </a:r>
            <a:r>
              <a:rPr lang="en-GB" baseline="30000" dirty="0" smtClean="0"/>
              <a:t>1</a:t>
            </a:r>
            <a:endParaRPr lang="en-GB" baseline="30000" dirty="0" smtClean="0"/>
          </a:p>
          <a:p>
            <a:pPr lvl="1"/>
            <a:r>
              <a:rPr lang="en-GB" dirty="0" smtClean="0"/>
              <a:t>Variations of </a:t>
            </a:r>
            <a:r>
              <a:rPr lang="en-GB" dirty="0" err="1" smtClean="0"/>
              <a:t>gray</a:t>
            </a:r>
            <a:r>
              <a:rPr lang="en-GB" dirty="0" smtClean="0"/>
              <a:t> levels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107504" y="6486336"/>
            <a:ext cx="430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aseline="30000" dirty="0" smtClean="0"/>
              <a:t>1</a:t>
            </a:r>
            <a:r>
              <a:rPr lang="fr-FR" dirty="0" smtClean="0"/>
              <a:t> </a:t>
            </a:r>
            <a:r>
              <a:rPr lang="fr-FR" dirty="0">
                <a:hlinkClick r:id="rId4"/>
              </a:rPr>
              <a:t>https://github.com/ijtools/ijGranulometry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4918969"/>
            <a:ext cx="2974920" cy="1764931"/>
          </a:xfrm>
          <a:prstGeom prst="rect">
            <a:avLst/>
          </a:prstGeom>
        </p:spPr>
      </p:pic>
      <p:pic>
        <p:nvPicPr>
          <p:cNvPr id="15" name="Picture 2" descr="D:\dlegland\dev\imagej\morphoLibJ\dev\doc\MorphoLibJ-manual\images\analysis\maize-cls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73" y="3429000"/>
            <a:ext cx="1285195" cy="12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dlegland\dev\imagej\morphoLibJ\dev\doc\MorphoLibJ-manual\images\analysis\maize-clsm-ra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197" y="3429000"/>
            <a:ext cx="1285195" cy="12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3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 analysis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4116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Size</a:t>
            </a:r>
          </a:p>
          <a:p>
            <a:pPr lvl="1"/>
            <a:r>
              <a:rPr lang="en-GB" dirty="0" smtClean="0"/>
              <a:t>Area, perimeter</a:t>
            </a:r>
          </a:p>
          <a:p>
            <a:pPr lvl="1"/>
            <a:r>
              <a:rPr lang="en-GB" dirty="0" smtClean="0"/>
              <a:t>Equivalent ellipse</a:t>
            </a:r>
          </a:p>
          <a:p>
            <a:pPr lvl="1"/>
            <a:r>
              <a:rPr lang="fr-FR" dirty="0" err="1" smtClean="0"/>
              <a:t>Feret</a:t>
            </a:r>
            <a:r>
              <a:rPr lang="fr-FR" dirty="0" smtClean="0"/>
              <a:t> </a:t>
            </a:r>
            <a:r>
              <a:rPr lang="fr-FR" dirty="0" err="1" smtClean="0"/>
              <a:t>diameters</a:t>
            </a:r>
            <a:endParaRPr lang="fr-FR" dirty="0" smtClean="0"/>
          </a:p>
          <a:p>
            <a:pPr lvl="1"/>
            <a:r>
              <a:rPr lang="fr-FR" dirty="0" smtClean="0"/>
              <a:t>Oriente</a:t>
            </a:r>
            <a:r>
              <a:rPr lang="en-GB" dirty="0" smtClean="0"/>
              <a:t>d bounding </a:t>
            </a:r>
            <a:r>
              <a:rPr lang="fr-FR" dirty="0" smtClean="0"/>
              <a:t>box</a:t>
            </a:r>
            <a:endParaRPr lang="en-GB" dirty="0" smtClean="0"/>
          </a:p>
          <a:p>
            <a:pPr lvl="1"/>
            <a:r>
              <a:rPr lang="fr-FR" dirty="0" err="1" smtClean="0"/>
              <a:t>Geodes</a:t>
            </a:r>
            <a:r>
              <a:rPr lang="en-GB" dirty="0" err="1" smtClean="0"/>
              <a:t>ic</a:t>
            </a:r>
            <a:r>
              <a:rPr lang="en-GB" dirty="0" smtClean="0"/>
              <a:t> </a:t>
            </a:r>
            <a:r>
              <a:rPr lang="en-US" dirty="0" err="1" smtClean="0"/>
              <a:t>diamete</a:t>
            </a:r>
            <a:r>
              <a:rPr lang="fr-FR" dirty="0" smtClean="0"/>
              <a:t>r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Shape indices</a:t>
            </a:r>
          </a:p>
          <a:p>
            <a:pPr lvl="1"/>
            <a:r>
              <a:rPr lang="fr-FR" dirty="0" smtClean="0"/>
              <a:t>« </a:t>
            </a:r>
            <a:r>
              <a:rPr lang="en-GB" dirty="0"/>
              <a:t>C</a:t>
            </a:r>
            <a:r>
              <a:rPr lang="en-GB" dirty="0" smtClean="0"/>
              <a:t>ircularity</a:t>
            </a:r>
            <a:r>
              <a:rPr lang="fr-FR" dirty="0" smtClean="0"/>
              <a:t> »</a:t>
            </a:r>
            <a:endParaRPr lang="en-GB" dirty="0" smtClean="0"/>
          </a:p>
          <a:p>
            <a:pPr lvl="1"/>
            <a:r>
              <a:rPr lang="en-GB" dirty="0" smtClean="0"/>
              <a:t>Ellipse / box elongation</a:t>
            </a:r>
          </a:p>
          <a:p>
            <a:pPr lvl="1"/>
            <a:r>
              <a:rPr lang="en-GB" dirty="0" smtClean="0"/>
              <a:t>Convexity</a:t>
            </a:r>
            <a:r>
              <a:rPr lang="fr-FR" dirty="0" smtClean="0"/>
              <a:t> </a:t>
            </a:r>
          </a:p>
          <a:p>
            <a:pPr lvl="1"/>
            <a:r>
              <a:rPr lang="en-US" dirty="0" smtClean="0"/>
              <a:t>Tortuosity</a:t>
            </a:r>
          </a:p>
          <a:p>
            <a:pPr lvl="1"/>
            <a:r>
              <a:rPr lang="fr-FR" dirty="0" smtClean="0"/>
              <a:t>…</a:t>
            </a:r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9" name="Picture 6" descr="lbl_1914_morphoLegend_crop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355976" y="1452166"/>
            <a:ext cx="4486158" cy="352839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085184"/>
            <a:ext cx="1449486" cy="14382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5085184"/>
            <a:ext cx="1449575" cy="14382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774043" y="6496694"/>
            <a:ext cx="1270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Overlay </a:t>
            </a:r>
            <a:r>
              <a:rPr lang="en-US" sz="1400" dirty="0" smtClean="0"/>
              <a:t>results</a:t>
            </a:r>
            <a:endParaRPr lang="en-US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6823954" y="6505599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Colorize regions</a:t>
            </a:r>
            <a:endParaRPr lang="en-US" sz="14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Region analysis – geodesic features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9715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r-FR" altLang="fr-FR" dirty="0" err="1" smtClean="0"/>
              <a:t>Geodesic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diameter</a:t>
            </a:r>
            <a:endParaRPr lang="fr-FR" altLang="fr-FR" dirty="0" smtClean="0"/>
          </a:p>
          <a:p>
            <a:pPr lvl="1">
              <a:lnSpc>
                <a:spcPct val="90000"/>
              </a:lnSpc>
            </a:pPr>
            <a:r>
              <a:rPr lang="fr-FR" altLang="fr-FR" dirty="0" err="1" smtClean="0"/>
              <a:t>Length</a:t>
            </a:r>
            <a:r>
              <a:rPr lang="fr-FR" altLang="fr-FR" dirty="0" smtClean="0"/>
              <a:t> of the </a:t>
            </a:r>
            <a:r>
              <a:rPr lang="fr-FR" altLang="fr-FR" b="1" dirty="0" err="1" smtClean="0"/>
              <a:t>largest</a:t>
            </a:r>
            <a:r>
              <a:rPr lang="fr-FR" altLang="fr-FR" b="1" dirty="0" smtClean="0"/>
              <a:t> </a:t>
            </a:r>
            <a:r>
              <a:rPr lang="fr-FR" altLang="fr-FR" b="1" dirty="0" err="1" smtClean="0"/>
              <a:t>geodesic</a:t>
            </a:r>
            <a:r>
              <a:rPr lang="fr-FR" altLang="fr-FR" b="1" dirty="0" smtClean="0"/>
              <a:t> </a:t>
            </a:r>
            <a:r>
              <a:rPr lang="fr-FR" altLang="fr-FR" b="1" dirty="0" err="1" smtClean="0"/>
              <a:t>path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within</a:t>
            </a:r>
            <a:r>
              <a:rPr lang="fr-FR" altLang="fr-FR" dirty="0" smtClean="0"/>
              <a:t> X</a:t>
            </a:r>
          </a:p>
          <a:p>
            <a:pPr>
              <a:lnSpc>
                <a:spcPct val="90000"/>
              </a:lnSpc>
            </a:pPr>
            <a:endParaRPr lang="fr-FR" altLang="fr-FR" dirty="0"/>
          </a:p>
          <a:p>
            <a:pPr>
              <a:lnSpc>
                <a:spcPct val="90000"/>
              </a:lnSpc>
            </a:pPr>
            <a:r>
              <a:rPr lang="fr-FR" altLang="fr-FR" dirty="0" smtClean="0"/>
              <a:t>Shape indices</a:t>
            </a:r>
          </a:p>
          <a:p>
            <a:pPr lvl="1">
              <a:lnSpc>
                <a:spcPct val="90000"/>
              </a:lnSpc>
            </a:pPr>
            <a:r>
              <a:rPr lang="fr-FR" altLang="fr-FR" dirty="0" err="1" smtClean="0"/>
              <a:t>Geodesic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elongation</a:t>
            </a:r>
            <a:endParaRPr lang="fr-FR" altLang="fr-FR" dirty="0"/>
          </a:p>
          <a:p>
            <a:pPr marL="914400" lvl="2" indent="0">
              <a:lnSpc>
                <a:spcPct val="90000"/>
              </a:lnSpc>
              <a:buNone/>
            </a:pPr>
            <a:r>
              <a:rPr lang="fr-FR" altLang="fr-FR" dirty="0"/>
              <a:t>D</a:t>
            </a:r>
            <a:r>
              <a:rPr lang="fr-FR" altLang="fr-FR" baseline="-25000" dirty="0"/>
              <a:t>g</a:t>
            </a:r>
            <a:r>
              <a:rPr lang="fr-FR" altLang="fr-FR" dirty="0" smtClean="0"/>
              <a:t> </a:t>
            </a:r>
            <a:r>
              <a:rPr lang="fr-FR" altLang="fr-FR" dirty="0"/>
              <a:t>/ </a:t>
            </a:r>
            <a:r>
              <a:rPr lang="fr-FR" altLang="fr-FR" dirty="0" err="1" smtClean="0"/>
              <a:t>D</a:t>
            </a:r>
            <a:r>
              <a:rPr lang="fr-FR" altLang="fr-FR" baseline="-25000" dirty="0" err="1" smtClean="0"/>
              <a:t>ins</a:t>
            </a:r>
            <a:endParaRPr lang="fr-FR" altLang="fr-FR" dirty="0" smtClean="0"/>
          </a:p>
          <a:p>
            <a:pPr lvl="2">
              <a:lnSpc>
                <a:spcPct val="90000"/>
              </a:lnSpc>
            </a:pPr>
            <a:endParaRPr lang="fr-FR" altLang="fr-FR" dirty="0"/>
          </a:p>
          <a:p>
            <a:pPr lvl="1">
              <a:lnSpc>
                <a:spcPct val="90000"/>
              </a:lnSpc>
            </a:pPr>
            <a:r>
              <a:rPr lang="fr-FR" altLang="fr-FR" dirty="0" err="1" smtClean="0"/>
              <a:t>Geodesic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shape</a:t>
            </a:r>
            <a:r>
              <a:rPr lang="fr-FR" altLang="fr-FR" dirty="0" smtClean="0"/>
              <a:t> factor</a:t>
            </a:r>
            <a:endParaRPr lang="fr-FR" altLang="fr-FR" dirty="0"/>
          </a:p>
          <a:p>
            <a:pPr marL="914400" lvl="2" indent="0">
              <a:lnSpc>
                <a:spcPct val="90000"/>
              </a:lnSpc>
              <a:buNone/>
            </a:pPr>
            <a:r>
              <a:rPr lang="fr-FR" altLang="fr-FR" dirty="0">
                <a:cs typeface="Arial" pitchFamily="34" charset="0"/>
              </a:rPr>
              <a:t>(</a:t>
            </a:r>
            <a:r>
              <a:rPr lang="el-GR" altLang="fr-FR" dirty="0">
                <a:cs typeface="Arial" pitchFamily="34" charset="0"/>
              </a:rPr>
              <a:t>π</a:t>
            </a:r>
            <a:r>
              <a:rPr lang="fr-FR" altLang="fr-FR" dirty="0">
                <a:cs typeface="Arial" pitchFamily="34" charset="0"/>
              </a:rPr>
              <a:t> / 4) </a:t>
            </a:r>
            <a:r>
              <a:rPr lang="fr-FR" altLang="fr-FR" dirty="0"/>
              <a:t>* </a:t>
            </a:r>
            <a:r>
              <a:rPr lang="fr-FR" altLang="fr-FR" dirty="0" smtClean="0"/>
              <a:t>D</a:t>
            </a:r>
            <a:r>
              <a:rPr lang="fr-FR" altLang="fr-FR" baseline="-25000" dirty="0" smtClean="0"/>
              <a:t>g</a:t>
            </a:r>
            <a:r>
              <a:rPr lang="fr-FR" altLang="fr-FR" baseline="30000" dirty="0" smtClean="0"/>
              <a:t>2</a:t>
            </a:r>
            <a:r>
              <a:rPr lang="fr-FR" altLang="fr-FR" dirty="0" smtClean="0"/>
              <a:t> </a:t>
            </a:r>
            <a:r>
              <a:rPr lang="fr-FR" altLang="fr-FR" dirty="0"/>
              <a:t>/ </a:t>
            </a:r>
            <a:r>
              <a:rPr lang="fr-FR" altLang="fr-FR" dirty="0" smtClean="0"/>
              <a:t>A</a:t>
            </a:r>
          </a:p>
          <a:p>
            <a:pPr lvl="2">
              <a:lnSpc>
                <a:spcPct val="90000"/>
              </a:lnSpc>
            </a:pPr>
            <a:endParaRPr lang="fr-FR" altLang="fr-FR" dirty="0"/>
          </a:p>
          <a:p>
            <a:pPr lvl="1">
              <a:lnSpc>
                <a:spcPct val="90000"/>
              </a:lnSpc>
            </a:pPr>
            <a:r>
              <a:rPr lang="fr-FR" altLang="fr-FR" dirty="0" err="1" smtClean="0"/>
              <a:t>Tortuosity</a:t>
            </a:r>
            <a:endParaRPr lang="fr-FR" altLang="fr-FR" dirty="0"/>
          </a:p>
          <a:p>
            <a:pPr marL="914400" lvl="2" indent="0">
              <a:lnSpc>
                <a:spcPct val="90000"/>
              </a:lnSpc>
              <a:buNone/>
            </a:pPr>
            <a:r>
              <a:rPr lang="fr-FR" altLang="fr-FR" dirty="0"/>
              <a:t>D</a:t>
            </a:r>
            <a:r>
              <a:rPr lang="fr-FR" altLang="fr-FR" baseline="-25000" dirty="0"/>
              <a:t>g</a:t>
            </a:r>
            <a:r>
              <a:rPr lang="fr-FR" altLang="fr-FR" dirty="0"/>
              <a:t> / </a:t>
            </a:r>
            <a:r>
              <a:rPr lang="fr-FR" altLang="fr-FR" dirty="0" err="1" smtClean="0"/>
              <a:t>F</a:t>
            </a:r>
            <a:r>
              <a:rPr lang="fr-FR" altLang="fr-FR" baseline="-25000" dirty="0" err="1" smtClean="0"/>
              <a:t>max</a:t>
            </a:r>
            <a:endParaRPr lang="fr-FR" altLang="fr-FR" baseline="-25000" dirty="0"/>
          </a:p>
        </p:txBody>
      </p:sp>
      <p:pic>
        <p:nvPicPr>
          <p:cNvPr id="18" name="Picture 7" descr="cheminsGeodesiq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064" y="1700808"/>
            <a:ext cx="2159000" cy="1619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10" descr="distanceGeodesiqu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064" y="3213695"/>
            <a:ext cx="2159000" cy="1619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13" descr="diametreGeodesiqu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51" y="4672608"/>
            <a:ext cx="2159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6516216" y="6521450"/>
            <a:ext cx="2689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altLang="fr-FR" sz="1600"/>
              <a:t>Lantuéjoul &amp; Beucher, 1981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198679" y="2102416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Path </a:t>
            </a:r>
          </a:p>
          <a:p>
            <a:r>
              <a:rPr lang="en-US" dirty="0" smtClean="0"/>
              <a:t>within</a:t>
            </a:r>
            <a:r>
              <a:rPr lang="fr-FR" dirty="0" smtClean="0"/>
              <a:t> X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7261682" y="3753336"/>
            <a:ext cx="14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Geodesic </a:t>
            </a:r>
          </a:p>
          <a:p>
            <a:r>
              <a:rPr lang="en-GB" dirty="0" smtClean="0"/>
              <a:t>path within </a:t>
            </a:r>
            <a:r>
              <a:rPr lang="fr-FR" dirty="0" smtClean="0"/>
              <a:t>X</a:t>
            </a:r>
            <a:endParaRPr lang="en-GB" dirty="0"/>
          </a:p>
        </p:txBody>
      </p:sp>
      <p:sp>
        <p:nvSpPr>
          <p:cNvPr id="23" name="ZoneTexte 22"/>
          <p:cNvSpPr txBox="1"/>
          <p:nvPr/>
        </p:nvSpPr>
        <p:spPr>
          <a:xfrm>
            <a:off x="7270687" y="5158933"/>
            <a:ext cx="147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Geodesic </a:t>
            </a:r>
          </a:p>
          <a:p>
            <a:r>
              <a:rPr lang="en-GB" dirty="0" smtClean="0"/>
              <a:t>Diameter of </a:t>
            </a:r>
            <a:r>
              <a:rPr lang="fr-FR" dirty="0" smtClean="0"/>
              <a:t>X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8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Thickness </a:t>
            </a:r>
            <a:r>
              <a:rPr lang="fr-FR" dirty="0" smtClean="0"/>
              <a:t>Plugin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New in 1.4.2!</a:t>
            </a:r>
          </a:p>
          <a:p>
            <a:r>
              <a:rPr lang="en-GB" dirty="0" smtClean="0"/>
              <a:t>Idea</a:t>
            </a:r>
            <a:r>
              <a:rPr lang="en-GB" dirty="0" smtClean="0"/>
              <a:t>: </a:t>
            </a:r>
          </a:p>
          <a:p>
            <a:pPr lvl="1"/>
            <a:r>
              <a:rPr lang="en-GB" dirty="0" smtClean="0"/>
              <a:t>Measure thickness along the region</a:t>
            </a:r>
            <a:r>
              <a:rPr lang="fr-FR" dirty="0" smtClean="0"/>
              <a:t> main axis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Principle:</a:t>
            </a:r>
          </a:p>
          <a:p>
            <a:pPr lvl="1"/>
            <a:r>
              <a:rPr lang="en-GB" dirty="0"/>
              <a:t>Compute skeleton</a:t>
            </a:r>
          </a:p>
          <a:p>
            <a:pPr lvl="1"/>
            <a:r>
              <a:rPr lang="en-GB" dirty="0" smtClean="0"/>
              <a:t>Compute distance map</a:t>
            </a:r>
          </a:p>
          <a:p>
            <a:pPr lvl="1"/>
            <a:r>
              <a:rPr lang="en-GB" dirty="0" smtClean="0"/>
              <a:t>Measure distance map only along the skeleton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600200"/>
            <a:ext cx="1926358" cy="1440000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29" y="3357152"/>
            <a:ext cx="1926357" cy="144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57152"/>
            <a:ext cx="1926358" cy="1440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19" y="5205411"/>
            <a:ext cx="1926358" cy="1440000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 rot="2672030">
            <a:off x="7502857" y="2984197"/>
            <a:ext cx="360040" cy="216024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èche droite 10"/>
          <p:cNvSpPr/>
          <p:nvPr/>
        </p:nvSpPr>
        <p:spPr>
          <a:xfrm rot="7693531">
            <a:off x="5846152" y="3036260"/>
            <a:ext cx="360040" cy="216024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èche droite 11"/>
          <p:cNvSpPr/>
          <p:nvPr/>
        </p:nvSpPr>
        <p:spPr>
          <a:xfrm rot="2672030">
            <a:off x="5521361" y="4871702"/>
            <a:ext cx="360040" cy="216024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 droite 12"/>
          <p:cNvSpPr/>
          <p:nvPr/>
        </p:nvSpPr>
        <p:spPr>
          <a:xfrm rot="7693531">
            <a:off x="7251477" y="4836064"/>
            <a:ext cx="360040" cy="216024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016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region analysis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41168"/>
          </a:xfrm>
        </p:spPr>
        <p:txBody>
          <a:bodyPr>
            <a:normAutofit/>
          </a:bodyPr>
          <a:lstStyle/>
          <a:p>
            <a:r>
              <a:rPr lang="en-GB" dirty="0" smtClean="0"/>
              <a:t>Size</a:t>
            </a:r>
          </a:p>
          <a:p>
            <a:pPr lvl="1"/>
            <a:r>
              <a:rPr lang="en-GB" dirty="0" smtClean="0"/>
              <a:t>Volume, surface area</a:t>
            </a:r>
          </a:p>
          <a:p>
            <a:pPr lvl="1"/>
            <a:r>
              <a:rPr lang="en-GB" dirty="0" smtClean="0"/>
              <a:t>Equivalent ellipsoid</a:t>
            </a:r>
          </a:p>
          <a:p>
            <a:pPr lvl="1"/>
            <a:r>
              <a:rPr lang="fr-FR" dirty="0" err="1" smtClean="0"/>
              <a:t>Inscribed</a:t>
            </a:r>
            <a:r>
              <a:rPr lang="fr-FR" dirty="0" smtClean="0"/>
              <a:t> </a:t>
            </a:r>
            <a:r>
              <a:rPr lang="fr-FR" dirty="0" err="1" smtClean="0"/>
              <a:t>ball</a:t>
            </a:r>
            <a:endParaRPr lang="fr-FR" dirty="0" smtClean="0"/>
          </a:p>
          <a:p>
            <a:pPr lvl="1"/>
            <a:r>
              <a:rPr lang="fr-FR" dirty="0" err="1" smtClean="0"/>
              <a:t>Geodes</a:t>
            </a:r>
            <a:r>
              <a:rPr lang="en-GB" dirty="0" err="1" smtClean="0"/>
              <a:t>ic</a:t>
            </a:r>
            <a:r>
              <a:rPr lang="en-GB" dirty="0" smtClean="0"/>
              <a:t> </a:t>
            </a:r>
            <a:r>
              <a:rPr lang="en-US" dirty="0" err="1" smtClean="0"/>
              <a:t>diamete</a:t>
            </a:r>
            <a:r>
              <a:rPr lang="fr-FR" dirty="0" smtClean="0"/>
              <a:t>r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Shape indices</a:t>
            </a:r>
          </a:p>
          <a:p>
            <a:pPr lvl="1"/>
            <a:r>
              <a:rPr lang="fr-FR" dirty="0" smtClean="0"/>
              <a:t>« </a:t>
            </a:r>
            <a:r>
              <a:rPr lang="en-GB" dirty="0" err="1" smtClean="0"/>
              <a:t>Sphericity</a:t>
            </a:r>
            <a:r>
              <a:rPr lang="fr-FR" dirty="0" smtClean="0"/>
              <a:t> »</a:t>
            </a:r>
            <a:endParaRPr lang="en-GB" dirty="0" smtClean="0"/>
          </a:p>
          <a:p>
            <a:pPr lvl="1"/>
            <a:r>
              <a:rPr lang="en-GB" dirty="0" smtClean="0"/>
              <a:t>Ellipsoid radius ratios</a:t>
            </a:r>
          </a:p>
          <a:p>
            <a:pPr lvl="1"/>
            <a:endParaRPr lang="en-GB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9754" y="1552600"/>
            <a:ext cx="3024246" cy="21734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060848"/>
            <a:ext cx="1587295" cy="24272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542" y="3860963"/>
            <a:ext cx="2726357" cy="2793952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94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6" name="Line 57"/>
          <p:cNvSpPr>
            <a:spLocks noChangeShapeType="1"/>
          </p:cNvSpPr>
          <p:nvPr/>
        </p:nvSpPr>
        <p:spPr bwMode="auto">
          <a:xfrm>
            <a:off x="107504" y="3429000"/>
            <a:ext cx="8964488" cy="0"/>
          </a:xfrm>
          <a:prstGeom prst="line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940152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563888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1187624" y="2132856"/>
            <a:ext cx="1872208" cy="10801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 Box 54"/>
          <p:cNvSpPr txBox="1">
            <a:spLocks noChangeArrowheads="1"/>
          </p:cNvSpPr>
          <p:nvPr/>
        </p:nvSpPr>
        <p:spPr bwMode="auto">
          <a:xfrm>
            <a:off x="1259731" y="2204864"/>
            <a:ext cx="17280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b="1" dirty="0" err="1" smtClean="0"/>
              <a:t>Filtering</a:t>
            </a:r>
            <a:r>
              <a:rPr lang="fr-FR" b="1" dirty="0" smtClean="0"/>
              <a:t> &amp; </a:t>
            </a:r>
            <a:r>
              <a:rPr lang="fr-FR" b="1" dirty="0" err="1" smtClean="0"/>
              <a:t>enhancement</a:t>
            </a:r>
            <a:endParaRPr lang="fr-FR" b="1" dirty="0"/>
          </a:p>
        </p:txBody>
      </p:sp>
      <p:sp>
        <p:nvSpPr>
          <p:cNvPr id="12" name="Text Box 55"/>
          <p:cNvSpPr txBox="1">
            <a:spLocks noChangeArrowheads="1"/>
          </p:cNvSpPr>
          <p:nvPr/>
        </p:nvSpPr>
        <p:spPr bwMode="auto">
          <a:xfrm>
            <a:off x="3779912" y="2348880"/>
            <a:ext cx="158417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/>
              <a:t>Segmentation</a:t>
            </a:r>
          </a:p>
        </p:txBody>
      </p:sp>
      <p:sp>
        <p:nvSpPr>
          <p:cNvPr id="13" name="Text Box 56"/>
          <p:cNvSpPr txBox="1">
            <a:spLocks noChangeArrowheads="1"/>
          </p:cNvSpPr>
          <p:nvPr/>
        </p:nvSpPr>
        <p:spPr bwMode="auto">
          <a:xfrm>
            <a:off x="6372200" y="2348880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b="1" dirty="0" err="1" smtClean="0"/>
              <a:t>Analysis</a:t>
            </a:r>
            <a:endParaRPr lang="fr-FR" b="1" dirty="0"/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611560" y="3501008"/>
            <a:ext cx="29676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filtering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err="1" smtClean="0">
                <a:solidFill>
                  <a:srgbClr val="0070C0"/>
                </a:solidFill>
              </a:rPr>
              <a:t>Morphological</a:t>
            </a:r>
            <a:r>
              <a:rPr lang="fr-FR" dirty="0" smtClean="0">
                <a:solidFill>
                  <a:srgbClr val="0070C0"/>
                </a:solidFill>
              </a:rPr>
              <a:t> reconstruction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6084168" y="3429000"/>
            <a:ext cx="168168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Particle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r>
              <a:rPr lang="fr-FR" dirty="0" smtClean="0">
                <a:solidFill>
                  <a:srgbClr val="0070C0"/>
                </a:solidFill>
              </a:rPr>
              <a:t>Texture </a:t>
            </a:r>
            <a:r>
              <a:rPr lang="fr-FR" dirty="0" err="1" smtClean="0">
                <a:solidFill>
                  <a:srgbClr val="0070C0"/>
                </a:solidFill>
              </a:rPr>
              <a:t>analysis</a:t>
            </a:r>
            <a:endParaRPr lang="fr-FR" dirty="0" smtClean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3899918" y="3507681"/>
            <a:ext cx="1205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0070C0"/>
                </a:solidFill>
              </a:rPr>
              <a:t>Watershed</a:t>
            </a:r>
            <a:endParaRPr lang="fr-FR" dirty="0">
              <a:solidFill>
                <a:srgbClr val="0070C0"/>
              </a:solidFill>
            </a:endParaRPr>
          </a:p>
        </p:txBody>
      </p:sp>
      <p:graphicFrame>
        <p:nvGraphicFramePr>
          <p:cNvPr id="32" name="Group 3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123921"/>
              </p:ext>
            </p:extLst>
          </p:nvPr>
        </p:nvGraphicFramePr>
        <p:xfrm>
          <a:off x="7372325" y="4221088"/>
          <a:ext cx="1640866" cy="1891360"/>
        </p:xfrm>
        <a:graphic>
          <a:graphicData uri="http://schemas.openxmlformats.org/drawingml/2006/table">
            <a:tbl>
              <a:tblPr/>
              <a:tblGrid>
                <a:gridCol w="370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nom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Diamètre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106338.3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361.098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70218.3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295.065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75126.2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305.979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122860.9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391.435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75484.3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306.734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65021.3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283.923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98862.4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348.279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69997.7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294.174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557"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67215" marR="67215" marT="33608" marB="336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72672.9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298.124</a:t>
                      </a:r>
                    </a:p>
                  </a:txBody>
                  <a:tcPr marL="67215" marR="67215" marT="33608" marB="336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5" name="Picture 2" descr="D: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0" name="Picture 2" descr="D:\dlegland\projets\tutoImages\current\images\segment\maize-cls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266876"/>
            <a:ext cx="1800200" cy="1800200"/>
          </a:xfrm>
          <a:prstGeom prst="rect">
            <a:avLst/>
          </a:prstGeom>
          <a:noFill/>
        </p:spPr>
      </p:pic>
      <p:pic>
        <p:nvPicPr>
          <p:cNvPr id="2051" name="Picture 3" descr="D:\dlegland\colloques\2016_IAMPS\atelier\slides\images\maize\maize-clsm-fil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3640" y="4266876"/>
            <a:ext cx="1790328" cy="1790328"/>
          </a:xfrm>
          <a:prstGeom prst="rect">
            <a:avLst/>
          </a:prstGeom>
          <a:noFill/>
        </p:spPr>
      </p:pic>
      <p:sp>
        <p:nvSpPr>
          <p:cNvPr id="38" name="ZoneTexte 37"/>
          <p:cNvSpPr txBox="1"/>
          <p:nvPr/>
        </p:nvSpPr>
        <p:spPr>
          <a:xfrm>
            <a:off x="251520" y="5995068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39" name="ZoneTexte 38"/>
          <p:cNvSpPr txBox="1"/>
          <p:nvPr/>
        </p:nvSpPr>
        <p:spPr>
          <a:xfrm>
            <a:off x="2627784" y="5995068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Filtered image</a:t>
            </a:r>
            <a:endParaRPr lang="en-GB" dirty="0"/>
          </a:p>
        </p:txBody>
      </p:sp>
      <p:sp>
        <p:nvSpPr>
          <p:cNvPr id="40" name="ZoneTexte 39"/>
          <p:cNvSpPr txBox="1"/>
          <p:nvPr/>
        </p:nvSpPr>
        <p:spPr>
          <a:xfrm>
            <a:off x="4788024" y="5995068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Segmented image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2320" y="6067076"/>
            <a:ext cx="140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table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of measurements (1)</a:t>
            </a:r>
            <a:endParaRPr lang="en-GB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How « good » are the </a:t>
            </a:r>
            <a:r>
              <a:rPr lang="fr-FR" dirty="0" err="1" smtClean="0"/>
              <a:t>measured</a:t>
            </a:r>
            <a:r>
              <a:rPr lang="fr-FR" dirty="0" smtClean="0"/>
              <a:t> values?</a:t>
            </a:r>
          </a:p>
          <a:p>
            <a:endParaRPr lang="fr-FR" dirty="0"/>
          </a:p>
          <a:p>
            <a:r>
              <a:rPr lang="fr-FR" dirty="0"/>
              <a:t>Validation:</a:t>
            </a:r>
          </a:p>
          <a:p>
            <a:pPr lvl="1"/>
            <a:r>
              <a:rPr lang="en-GB" dirty="0"/>
              <a:t>Measure regions with known morphology</a:t>
            </a:r>
          </a:p>
          <a:p>
            <a:endParaRPr lang="fr-FR" dirty="0" smtClean="0"/>
          </a:p>
          <a:p>
            <a:r>
              <a:rPr lang="en-GB" dirty="0" smtClean="0"/>
              <a:t>Two criteria:</a:t>
            </a:r>
          </a:p>
          <a:p>
            <a:pPr lvl="1"/>
            <a:r>
              <a:rPr lang="en-GB" dirty="0" smtClean="0"/>
              <a:t>Accuracy (bias)</a:t>
            </a:r>
          </a:p>
          <a:p>
            <a:pPr lvl="1"/>
            <a:r>
              <a:rPr lang="en-GB" dirty="0" smtClean="0"/>
              <a:t>Precision (variability</a:t>
            </a:r>
            <a:r>
              <a:rPr lang="fr-FR" dirty="0" smtClean="0"/>
              <a:t>)</a:t>
            </a:r>
          </a:p>
          <a:p>
            <a:endParaRPr lang="en-GB" dirty="0"/>
          </a:p>
        </p:txBody>
      </p:sp>
      <p:pic>
        <p:nvPicPr>
          <p:cNvPr id="11" name="Picture 2" descr="Four possible relationships between bias and precision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4590" y="1844824"/>
            <a:ext cx="3438670" cy="3384376"/>
          </a:xfrm>
          <a:prstGeom prst="rect">
            <a:avLst/>
          </a:prstGeom>
          <a:noFill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Validation of measurements (2)</a:t>
            </a:r>
            <a:endParaRPr lang="en-GB" dirty="0"/>
          </a:p>
        </p:txBody>
      </p:sp>
      <p:pic>
        <p:nvPicPr>
          <p:cNvPr id="2050" name="Picture 2" descr="D:\dlegland\dev\imagej\morphoLibJ\dev\doc\MorphoLibJ-manual\images\analysis\crofton-principle-2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40" y="3739457"/>
            <a:ext cx="1741739" cy="174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30" y="5453018"/>
            <a:ext cx="300711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: surface area</a:t>
            </a:r>
          </a:p>
          <a:p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Isosurface</a:t>
            </a:r>
            <a:endParaRPr lang="fr-FR" dirty="0" smtClean="0"/>
          </a:p>
          <a:p>
            <a:pPr lvl="1"/>
            <a:r>
              <a:rPr lang="fr-FR" dirty="0" err="1" smtClean="0"/>
              <a:t>Intercept</a:t>
            </a:r>
            <a:r>
              <a:rPr lang="fr-FR" dirty="0" smtClean="0"/>
              <a:t> count</a:t>
            </a:r>
          </a:p>
          <a:p>
            <a:pPr lvl="1"/>
            <a:endParaRPr lang="fr-FR" dirty="0" smtClean="0"/>
          </a:p>
          <a:p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4932040" y="5483317"/>
            <a:ext cx="392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Error may not decrease with resolution!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6242244" y="6488668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Lehmann and </a:t>
            </a:r>
            <a:r>
              <a:rPr lang="en-GB" dirty="0" err="1" smtClean="0"/>
              <a:t>Legland</a:t>
            </a:r>
            <a:r>
              <a:rPr lang="en-GB" dirty="0" smtClean="0"/>
              <a:t>, 2010</a:t>
            </a:r>
            <a:endParaRPr lang="en-GB" dirty="0"/>
          </a:p>
        </p:txBody>
      </p:sp>
      <p:pic>
        <p:nvPicPr>
          <p:cNvPr id="15" name="Picture 2" descr="D:\dlegland\projets\minkowski\global3d\resol3d\oblate\oblateError_byResolution_lo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1886429"/>
            <a:ext cx="4655667" cy="3491749"/>
          </a:xfrm>
          <a:prstGeom prst="rect">
            <a:avLst/>
          </a:prstGeom>
          <a:noFill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6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Topology analysis:</a:t>
            </a:r>
            <a:br>
              <a:rPr lang="en-GB" dirty="0" smtClean="0"/>
            </a:br>
            <a:r>
              <a:rPr lang="en-GB" dirty="0" smtClean="0"/>
              <a:t>Region Adjacency Graph </a:t>
            </a:r>
            <a:r>
              <a:rPr lang="fr-FR" dirty="0" smtClean="0"/>
              <a:t>(RAG)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Objectives:</a:t>
            </a:r>
          </a:p>
          <a:p>
            <a:pPr lvl="1"/>
            <a:r>
              <a:rPr lang="en-GB" sz="2400" dirty="0" smtClean="0"/>
              <a:t>Provide information about cell network topology</a:t>
            </a:r>
          </a:p>
          <a:p>
            <a:pPr lvl="1"/>
            <a:r>
              <a:rPr lang="en-GB" sz="2400" dirty="0" smtClean="0"/>
              <a:t>Help the classification of regions/cells by also considering the neighbours’ features</a:t>
            </a:r>
          </a:p>
          <a:p>
            <a:pPr lvl="1"/>
            <a:r>
              <a:rPr lang="en-GB" sz="2400" dirty="0" smtClean="0"/>
              <a:t>Measure the « interface » between regions</a:t>
            </a:r>
            <a:endParaRPr lang="en-GB" sz="2400" dirty="0"/>
          </a:p>
        </p:txBody>
      </p:sp>
      <p:pic>
        <p:nvPicPr>
          <p:cNvPr id="5122" name="Picture 2" descr="D:\dlegland\dev\imagej\morphoLibJ\dev\doc\MorphoLibJ-manual\images\analysis\maize-cls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2404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legland\dev\imagej\morphoLibJ\dev\doc\MorphoLibJ-manual\images\analysis\maize-clsm-ra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92404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save\save_2016_09\dlegland\projets\tutoImages\current\images\segment\maize-clsm-watDyn10-lbl-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2404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683568" y="6444044"/>
            <a:ext cx="15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Original image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779912" y="6441424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Segmentation 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300192" y="6444044"/>
            <a:ext cx="246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Region Adjacency Graph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9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Morphological </a:t>
            </a:r>
            <a:r>
              <a:rPr lang="en-GB" dirty="0" err="1" smtClean="0"/>
              <a:t>granulometry</a:t>
            </a:r>
            <a:endParaRPr lang="en-GB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23528" y="1628799"/>
            <a:ext cx="8640960" cy="4238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 texture analysis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 of morphological filters with increasing sizes of structuring</a:t>
            </a:r>
            <a:r>
              <a:rPr kumimoji="0" lang="en-GB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element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sz="3200" dirty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sz="3200" dirty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GB" sz="3200" dirty="0"/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demoGranuloMaize8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852936"/>
            <a:ext cx="831518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6" name="ZoneTexte 5"/>
          <p:cNvSpPr txBox="1"/>
          <p:nvPr/>
        </p:nvSpPr>
        <p:spPr>
          <a:xfrm>
            <a:off x="18728" y="6488668"/>
            <a:ext cx="413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://github.com/ijtools/ijGranulometry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249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Mathematical</a:t>
            </a:r>
            <a:r>
              <a:rPr lang="fr-FR" dirty="0" smtClean="0"/>
              <a:t> </a:t>
            </a:r>
            <a:r>
              <a:rPr lang="fr-FR" dirty="0" err="1" smtClean="0"/>
              <a:t>morphology</a:t>
            </a:r>
            <a:r>
              <a:rPr lang="fr-FR" dirty="0" smtClean="0"/>
              <a:t>: </a:t>
            </a:r>
            <a:r>
              <a:rPr lang="fr-FR" dirty="0" err="1" smtClean="0"/>
              <a:t>granulometric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pic>
        <p:nvPicPr>
          <p:cNvPr id="4" name="Picture 28" descr="granulo_flv_e0e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038" y="2204864"/>
            <a:ext cx="5795962" cy="4349750"/>
          </a:xfrm>
          <a:prstGeom prst="rect">
            <a:avLst/>
          </a:prstGeom>
          <a:noFill/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50850" y="4264620"/>
            <a:ext cx="992188" cy="32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lnSpc>
                <a:spcPct val="93000"/>
              </a:lnSpc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600" b="1">
                <a:solidFill>
                  <a:srgbClr val="FFFFFF"/>
                </a:solidFill>
              </a:rPr>
              <a:t>10.7 mm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79388" y="1700808"/>
            <a:ext cx="2757487" cy="2682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4" cstate="print">
            <a:lum bright="30000" contrast="30000"/>
          </a:blip>
          <a:srcRect/>
          <a:stretch>
            <a:fillRect/>
          </a:stretch>
        </p:blipFill>
        <p:spPr bwMode="auto">
          <a:xfrm>
            <a:off x="180975" y="4551958"/>
            <a:ext cx="2757488" cy="2076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524750" y="2361208"/>
            <a:ext cx="1122363" cy="1512887"/>
            <a:chOff x="4752" y="1536"/>
            <a:chExt cx="707" cy="953"/>
          </a:xfrm>
        </p:grpSpPr>
        <p:pic>
          <p:nvPicPr>
            <p:cNvPr id="9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2" y="1536"/>
              <a:ext cx="707" cy="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5074" y="1700"/>
              <a:ext cx="0" cy="169"/>
            </a:xfrm>
            <a:prstGeom prst="line">
              <a:avLst/>
            </a:prstGeom>
            <a:noFill/>
            <a:ln w="2844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H="1" flipV="1">
              <a:off x="5138" y="2078"/>
              <a:ext cx="138" cy="103"/>
            </a:xfrm>
            <a:prstGeom prst="line">
              <a:avLst/>
            </a:prstGeom>
            <a:noFill/>
            <a:ln w="28440">
              <a:solidFill>
                <a:srgbClr val="3333CC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3132138" y="1844824"/>
            <a:ext cx="1949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en-GB" dirty="0"/>
              <a:t>Variation of sum</a:t>
            </a:r>
          </a:p>
          <a:p>
            <a:pPr defTabSz="914400"/>
            <a:r>
              <a:rPr lang="en-GB" dirty="0"/>
              <a:t>of grey levels (%)</a:t>
            </a:r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4788024" y="6237312"/>
            <a:ext cx="4176713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/>
            <a:r>
              <a:rPr lang="en-GB" dirty="0"/>
              <a:t>Size of structuring element (µm)</a:t>
            </a:r>
          </a:p>
        </p:txBody>
      </p:sp>
      <p:sp>
        <p:nvSpPr>
          <p:cNvPr id="14" name="Line 29"/>
          <p:cNvSpPr>
            <a:spLocks noChangeShapeType="1"/>
          </p:cNvSpPr>
          <p:nvPr/>
        </p:nvSpPr>
        <p:spPr bwMode="auto">
          <a:xfrm>
            <a:off x="2700338" y="3226395"/>
            <a:ext cx="1655762" cy="142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5" name="Line 30"/>
          <p:cNvSpPr>
            <a:spLocks noChangeShapeType="1"/>
          </p:cNvSpPr>
          <p:nvPr/>
        </p:nvSpPr>
        <p:spPr bwMode="auto">
          <a:xfrm flipV="1">
            <a:off x="2843213" y="4378920"/>
            <a:ext cx="1584325" cy="10795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6" name="Line 31"/>
          <p:cNvSpPr>
            <a:spLocks noChangeShapeType="1"/>
          </p:cNvSpPr>
          <p:nvPr/>
        </p:nvSpPr>
        <p:spPr bwMode="auto">
          <a:xfrm>
            <a:off x="5940425" y="3945533"/>
            <a:ext cx="0" cy="4333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7" name="Line 32"/>
          <p:cNvSpPr>
            <a:spLocks noChangeShapeType="1"/>
          </p:cNvSpPr>
          <p:nvPr/>
        </p:nvSpPr>
        <p:spPr bwMode="auto">
          <a:xfrm>
            <a:off x="5292725" y="3513733"/>
            <a:ext cx="0" cy="503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8" name="Text Box 33"/>
          <p:cNvSpPr txBox="1">
            <a:spLocks noChangeArrowheads="1"/>
          </p:cNvSpPr>
          <p:nvPr/>
        </p:nvSpPr>
        <p:spPr bwMode="auto">
          <a:xfrm>
            <a:off x="323850" y="3945533"/>
            <a:ext cx="973138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fr-FR" b="1">
                <a:solidFill>
                  <a:srgbClr val="FF0000"/>
                </a:solidFill>
              </a:rPr>
              <a:t>350 µm</a:t>
            </a:r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1908175" y="4594820"/>
            <a:ext cx="973138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fr-FR" b="1" dirty="0">
                <a:solidFill>
                  <a:srgbClr val="0000FF"/>
                </a:solidFill>
              </a:rPr>
              <a:t>450 µm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94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14800" cy="4925144"/>
          </a:xfrm>
        </p:spPr>
        <p:txBody>
          <a:bodyPr>
            <a:normAutofit/>
          </a:bodyPr>
          <a:lstStyle/>
          <a:p>
            <a:r>
              <a:rPr lang="en-US" dirty="0" err="1" smtClean="0"/>
              <a:t>MorphoLibJ</a:t>
            </a:r>
            <a:r>
              <a:rPr lang="en-US" dirty="0" smtClean="0"/>
              <a:t> = collection of plugins</a:t>
            </a:r>
          </a:p>
          <a:p>
            <a:pPr lvl="1"/>
            <a:r>
              <a:rPr lang="en-US" dirty="0" smtClean="0"/>
              <a:t>Morphological filtering</a:t>
            </a:r>
          </a:p>
          <a:p>
            <a:pPr lvl="2"/>
            <a:r>
              <a:rPr lang="en-US" dirty="0" smtClean="0"/>
              <a:t>Binary, grayscale, RGB</a:t>
            </a:r>
          </a:p>
          <a:p>
            <a:pPr lvl="2"/>
            <a:r>
              <a:rPr lang="en-US" dirty="0" smtClean="0"/>
              <a:t>Morphological </a:t>
            </a:r>
            <a:r>
              <a:rPr lang="en-US" dirty="0" smtClean="0"/>
              <a:t>reconstruction</a:t>
            </a:r>
          </a:p>
          <a:p>
            <a:pPr lvl="2"/>
            <a:r>
              <a:rPr lang="en-U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Segmentation</a:t>
            </a:r>
            <a:endParaRPr lang="en-US" dirty="0" smtClean="0"/>
          </a:p>
          <a:p>
            <a:pPr lvl="2"/>
            <a:r>
              <a:rPr lang="en-US" dirty="0"/>
              <a:t>W</a:t>
            </a:r>
            <a:r>
              <a:rPr lang="en-US" dirty="0" smtClean="0"/>
              <a:t>atershed</a:t>
            </a:r>
          </a:p>
          <a:p>
            <a:pPr lvl="1"/>
            <a:r>
              <a:rPr lang="en-US" dirty="0" smtClean="0"/>
              <a:t>Image analysis</a:t>
            </a:r>
          </a:p>
          <a:p>
            <a:pPr lvl="2"/>
            <a:r>
              <a:rPr lang="en-US" dirty="0" smtClean="0"/>
              <a:t>Regions</a:t>
            </a:r>
          </a:p>
          <a:p>
            <a:pPr lvl="2"/>
            <a:r>
              <a:rPr lang="en-US" dirty="0" smtClean="0"/>
              <a:t>Topology </a:t>
            </a:r>
          </a:p>
          <a:p>
            <a:pPr lvl="1"/>
            <a:endParaRPr lang="fr-FR" dirty="0"/>
          </a:p>
          <a:p>
            <a:pPr lvl="1"/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Scriptable library</a:t>
            </a:r>
          </a:p>
          <a:p>
            <a:pPr lvl="1"/>
            <a:r>
              <a:rPr lang="en-US" dirty="0" smtClean="0"/>
              <a:t>Plugins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Static classes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Algorithms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564904"/>
            <a:ext cx="4406894" cy="288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484730"/>
            <a:ext cx="4406894" cy="294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848020"/>
            <a:ext cx="4406894" cy="1041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506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47500" lnSpcReduction="20000"/>
          </a:bodyPr>
          <a:lstStyle/>
          <a:p>
            <a:pPr algn="just">
              <a:buNone/>
            </a:pPr>
            <a:r>
              <a:rPr lang="fr-FR" b="1" dirty="0" smtClean="0"/>
              <a:t>Main </a:t>
            </a:r>
            <a:r>
              <a:rPr lang="fr-FR" b="1" dirty="0" err="1" smtClean="0"/>
              <a:t>references</a:t>
            </a:r>
            <a:endParaRPr lang="fr-FR" b="1" dirty="0" smtClean="0"/>
          </a:p>
          <a:p>
            <a:pPr algn="just"/>
            <a:r>
              <a:rPr lang="fr-FR" b="1" dirty="0" smtClean="0"/>
              <a:t>Legland D, Arganda-Carreras I, Andrey P (2016). </a:t>
            </a:r>
            <a:r>
              <a:rPr lang="fr-FR" dirty="0" err="1" smtClean="0">
                <a:hlinkClick r:id="rId2"/>
              </a:rPr>
              <a:t>MorphoLibJ</a:t>
            </a:r>
            <a:r>
              <a:rPr lang="fr-FR" dirty="0" smtClean="0">
                <a:hlinkClick r:id="rId2"/>
              </a:rPr>
              <a:t>: </a:t>
            </a:r>
            <a:r>
              <a:rPr lang="fr-FR" dirty="0" err="1" smtClean="0">
                <a:hlinkClick r:id="rId2"/>
              </a:rPr>
              <a:t>integrated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library</a:t>
            </a:r>
            <a:r>
              <a:rPr lang="fr-FR" dirty="0" smtClean="0">
                <a:hlinkClick r:id="rId2"/>
              </a:rPr>
              <a:t> and plugins for </a:t>
            </a:r>
            <a:r>
              <a:rPr lang="fr-FR" dirty="0" err="1" smtClean="0">
                <a:hlinkClick r:id="rId2"/>
              </a:rPr>
              <a:t>mathematical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morphology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with</a:t>
            </a:r>
            <a:r>
              <a:rPr lang="fr-FR" dirty="0" smtClean="0">
                <a:hlinkClick r:id="rId2"/>
              </a:rPr>
              <a:t> </a:t>
            </a:r>
            <a:r>
              <a:rPr lang="fr-FR" dirty="0" err="1" smtClean="0">
                <a:hlinkClick r:id="rId2"/>
              </a:rPr>
              <a:t>ImageJ</a:t>
            </a:r>
            <a:r>
              <a:rPr lang="fr-FR" dirty="0" smtClean="0"/>
              <a:t>. </a:t>
            </a:r>
            <a:r>
              <a:rPr lang="fr-FR" dirty="0" err="1" smtClean="0"/>
              <a:t>Bioinformatics</a:t>
            </a:r>
            <a:r>
              <a:rPr lang="fr-FR" dirty="0" smtClean="0"/>
              <a:t>, </a:t>
            </a:r>
            <a:r>
              <a:rPr lang="fr-FR" dirty="0" err="1" smtClean="0"/>
              <a:t>doi</a:t>
            </a:r>
            <a:r>
              <a:rPr lang="fr-FR" dirty="0" smtClean="0"/>
              <a:t>:10.1093/</a:t>
            </a:r>
            <a:r>
              <a:rPr lang="fr-FR" dirty="0" err="1" smtClean="0"/>
              <a:t>bioinformatics</a:t>
            </a:r>
            <a:r>
              <a:rPr lang="fr-FR" dirty="0" smtClean="0"/>
              <a:t>/btw413</a:t>
            </a:r>
          </a:p>
          <a:p>
            <a:pPr algn="just"/>
            <a:r>
              <a:rPr lang="fr-FR" b="1" dirty="0" err="1" smtClean="0"/>
              <a:t>Soille</a:t>
            </a:r>
            <a:r>
              <a:rPr lang="fr-FR" b="1" dirty="0" smtClean="0"/>
              <a:t>, P (2003). </a:t>
            </a:r>
            <a:r>
              <a:rPr lang="fr-FR" dirty="0" err="1" smtClean="0"/>
              <a:t>Morphological</a:t>
            </a:r>
            <a:r>
              <a:rPr lang="fr-FR" dirty="0" smtClean="0"/>
              <a:t> Image </a:t>
            </a:r>
            <a:r>
              <a:rPr lang="fr-FR" dirty="0" err="1" smtClean="0"/>
              <a:t>Analysis</a:t>
            </a:r>
            <a:r>
              <a:rPr lang="fr-FR" dirty="0" smtClean="0"/>
              <a:t>. </a:t>
            </a:r>
            <a:r>
              <a:rPr lang="fr-FR" i="1" dirty="0" smtClean="0"/>
              <a:t>Springer, Second </a:t>
            </a:r>
            <a:r>
              <a:rPr lang="fr-FR" i="1" dirty="0" err="1" smtClean="0"/>
              <a:t>edition</a:t>
            </a:r>
            <a:endParaRPr lang="fr-FR" i="1" dirty="0" smtClean="0"/>
          </a:p>
          <a:p>
            <a:pPr algn="just"/>
            <a:r>
              <a:rPr lang="en-US" b="1" dirty="0" smtClean="0"/>
              <a:t>Serra, J. (1982). </a:t>
            </a:r>
            <a:r>
              <a:rPr lang="en-US" dirty="0" smtClean="0"/>
              <a:t>Image Analysis and Mathematical Morphology. Volume 1, </a:t>
            </a:r>
            <a:r>
              <a:rPr lang="en-US" i="1" dirty="0" smtClean="0"/>
              <a:t>Academic Press</a:t>
            </a:r>
          </a:p>
          <a:p>
            <a:pPr algn="just">
              <a:buNone/>
            </a:pPr>
            <a:endParaRPr lang="en-US" i="1" dirty="0" smtClean="0"/>
          </a:p>
          <a:p>
            <a:pPr algn="just">
              <a:buNone/>
            </a:pPr>
            <a:r>
              <a:rPr lang="fr-FR" b="1" dirty="0" err="1" smtClean="0"/>
              <a:t>Analysis</a:t>
            </a:r>
            <a:endParaRPr lang="fr-FR" b="1" dirty="0" smtClean="0"/>
          </a:p>
          <a:p>
            <a:pPr algn="just"/>
            <a:r>
              <a:rPr lang="fr-FR" b="1" dirty="0" err="1" smtClean="0"/>
              <a:t>Legland</a:t>
            </a:r>
            <a:r>
              <a:rPr lang="fr-FR" b="1" dirty="0" smtClean="0"/>
              <a:t> D., </a:t>
            </a:r>
            <a:r>
              <a:rPr lang="fr-FR" b="1" dirty="0" err="1" smtClean="0"/>
              <a:t>Kiêu</a:t>
            </a:r>
            <a:r>
              <a:rPr lang="fr-FR" b="1" dirty="0" smtClean="0"/>
              <a:t> K. and Devaux M.-F. (2007). </a:t>
            </a:r>
            <a:r>
              <a:rPr lang="fr-FR" dirty="0" smtClean="0"/>
              <a:t>Computation of Minkowski </a:t>
            </a:r>
            <a:r>
              <a:rPr lang="fr-FR" dirty="0" err="1" smtClean="0"/>
              <a:t>measures</a:t>
            </a:r>
            <a:r>
              <a:rPr lang="fr-FR" dirty="0" smtClean="0"/>
              <a:t> on 2D and 3D </a:t>
            </a:r>
            <a:r>
              <a:rPr lang="fr-FR" dirty="0" err="1" smtClean="0"/>
              <a:t>binary</a:t>
            </a:r>
            <a:r>
              <a:rPr lang="fr-FR" dirty="0" smtClean="0"/>
              <a:t> images. </a:t>
            </a:r>
            <a:r>
              <a:rPr lang="fr-FR" i="1" dirty="0" smtClean="0"/>
              <a:t>Image Anal. </a:t>
            </a:r>
            <a:r>
              <a:rPr lang="fr-FR" i="1" dirty="0" err="1" smtClean="0"/>
              <a:t>Stereol</a:t>
            </a:r>
            <a:r>
              <a:rPr lang="fr-FR" dirty="0" smtClean="0"/>
              <a:t>., 26, 83-92</a:t>
            </a:r>
          </a:p>
          <a:p>
            <a:pPr algn="just"/>
            <a:r>
              <a:rPr lang="fr-FR" b="1" dirty="0" err="1" smtClean="0"/>
              <a:t>Ohser</a:t>
            </a:r>
            <a:r>
              <a:rPr lang="fr-FR" b="1" dirty="0" smtClean="0"/>
              <a:t> J. and </a:t>
            </a:r>
            <a:r>
              <a:rPr lang="fr-FR" b="1" dirty="0" err="1" smtClean="0"/>
              <a:t>Mücklich</a:t>
            </a:r>
            <a:r>
              <a:rPr lang="fr-FR" b="1" dirty="0" smtClean="0"/>
              <a:t> F. (2000) </a:t>
            </a:r>
            <a:r>
              <a:rPr lang="fr-FR" dirty="0" smtClean="0"/>
              <a:t>‘</a:t>
            </a:r>
            <a:r>
              <a:rPr lang="fr-FR" i="1" dirty="0" err="1" smtClean="0"/>
              <a:t>Statistical</a:t>
            </a:r>
            <a:r>
              <a:rPr lang="fr-FR" i="1" dirty="0" smtClean="0"/>
              <a:t> </a:t>
            </a:r>
            <a:r>
              <a:rPr lang="fr-FR" i="1" dirty="0" err="1" smtClean="0"/>
              <a:t>Analysis</a:t>
            </a:r>
            <a:r>
              <a:rPr lang="fr-FR" i="1" dirty="0" smtClean="0"/>
              <a:t> of Microstructures in </a:t>
            </a:r>
            <a:r>
              <a:rPr lang="fr-FR" i="1" dirty="0" err="1" smtClean="0"/>
              <a:t>Materials</a:t>
            </a:r>
            <a:r>
              <a:rPr lang="fr-FR" i="1" dirty="0" smtClean="0"/>
              <a:t> Sciences</a:t>
            </a:r>
            <a:r>
              <a:rPr lang="fr-FR" dirty="0" smtClean="0"/>
              <a:t>’. J. </a:t>
            </a:r>
            <a:r>
              <a:rPr lang="fr-FR" dirty="0" err="1" smtClean="0"/>
              <a:t>Wiley</a:t>
            </a:r>
            <a:r>
              <a:rPr lang="fr-FR" dirty="0" smtClean="0"/>
              <a:t> &amp; Sons</a:t>
            </a:r>
          </a:p>
          <a:p>
            <a:pPr algn="just"/>
            <a:r>
              <a:rPr lang="en-US" b="1" dirty="0" smtClean="0"/>
              <a:t>Lehmann, G. &amp; </a:t>
            </a:r>
            <a:r>
              <a:rPr lang="en-US" b="1" dirty="0" err="1" smtClean="0"/>
              <a:t>Legland</a:t>
            </a:r>
            <a:r>
              <a:rPr lang="en-US" b="1" dirty="0" smtClean="0"/>
              <a:t>, D. (2009).</a:t>
            </a:r>
            <a:r>
              <a:rPr lang="en-US" dirty="0" smtClean="0"/>
              <a:t> Efficient N-Dimensional surface estimation using Crofton formula and run-length encoding. </a:t>
            </a:r>
            <a:r>
              <a:rPr lang="en-US" i="1" dirty="0" smtClean="0"/>
              <a:t>The Insight Journal</a:t>
            </a:r>
            <a:endParaRPr lang="fr-FR" dirty="0" smtClean="0"/>
          </a:p>
          <a:p>
            <a:pPr algn="just"/>
            <a:endParaRPr lang="en-US" b="1" dirty="0" smtClean="0"/>
          </a:p>
          <a:p>
            <a:pPr algn="just">
              <a:buNone/>
            </a:pPr>
            <a:r>
              <a:rPr lang="en-US" b="1" dirty="0" smtClean="0"/>
              <a:t>Applications</a:t>
            </a:r>
          </a:p>
          <a:p>
            <a:pPr algn="just"/>
            <a:r>
              <a:rPr lang="en-US" b="1" dirty="0" err="1" smtClean="0"/>
              <a:t>Legland</a:t>
            </a:r>
            <a:r>
              <a:rPr lang="en-US" b="1" dirty="0" smtClean="0"/>
              <a:t>, D. &amp; </a:t>
            </a:r>
            <a:r>
              <a:rPr lang="en-US" b="1" dirty="0" err="1" smtClean="0"/>
              <a:t>Beaugrand</a:t>
            </a:r>
            <a:r>
              <a:rPr lang="en-US" b="1" dirty="0" smtClean="0"/>
              <a:t>, J. (2013)</a:t>
            </a:r>
            <a:r>
              <a:rPr lang="en-US" dirty="0" smtClean="0"/>
              <a:t> Automated clustering of </a:t>
            </a:r>
            <a:r>
              <a:rPr lang="en-US" dirty="0" err="1" smtClean="0"/>
              <a:t>lignocellulosic</a:t>
            </a:r>
            <a:r>
              <a:rPr lang="en-US" dirty="0" smtClean="0"/>
              <a:t> </a:t>
            </a:r>
            <a:r>
              <a:rPr lang="en-US" dirty="0" err="1" smtClean="0"/>
              <a:t>fibres</a:t>
            </a:r>
            <a:r>
              <a:rPr lang="en-US" dirty="0" smtClean="0"/>
              <a:t> based on </a:t>
            </a:r>
            <a:r>
              <a:rPr lang="en-US" dirty="0" err="1" smtClean="0"/>
              <a:t>morphometric</a:t>
            </a:r>
            <a:r>
              <a:rPr lang="en-US" dirty="0" smtClean="0"/>
              <a:t> features and using clustering of variables. </a:t>
            </a:r>
            <a:r>
              <a:rPr lang="en-US" i="1" dirty="0" smtClean="0"/>
              <a:t>Industrial Crops and Products, 45</a:t>
            </a:r>
            <a:r>
              <a:rPr lang="en-US" dirty="0" smtClean="0"/>
              <a:t>, 253 – 261</a:t>
            </a:r>
          </a:p>
          <a:p>
            <a:pPr algn="just"/>
            <a:r>
              <a:rPr lang="fr-FR" b="1" dirty="0" smtClean="0"/>
              <a:t>Devaux, M.-F., Bouchet, B., </a:t>
            </a:r>
            <a:r>
              <a:rPr lang="fr-FR" b="1" dirty="0" err="1" smtClean="0"/>
              <a:t>Legland</a:t>
            </a:r>
            <a:r>
              <a:rPr lang="fr-FR" b="1" dirty="0" smtClean="0"/>
              <a:t>, D., Guillon, F. &amp; </a:t>
            </a:r>
            <a:r>
              <a:rPr lang="fr-FR" b="1" dirty="0" err="1" smtClean="0"/>
              <a:t>Lahaye</a:t>
            </a:r>
            <a:r>
              <a:rPr lang="fr-FR" b="1" dirty="0" smtClean="0"/>
              <a:t>, M. (2008).</a:t>
            </a:r>
            <a:r>
              <a:rPr lang="fr-FR" dirty="0" smtClean="0"/>
              <a:t> Macro-vision and </a:t>
            </a:r>
            <a:r>
              <a:rPr lang="fr-FR" dirty="0" err="1" smtClean="0"/>
              <a:t>grey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granulometry</a:t>
            </a:r>
            <a:r>
              <a:rPr lang="fr-FR" dirty="0" smtClean="0"/>
              <a:t> for quantification of </a:t>
            </a:r>
            <a:r>
              <a:rPr lang="fr-FR" dirty="0" err="1" smtClean="0"/>
              <a:t>tomato</a:t>
            </a:r>
            <a:r>
              <a:rPr lang="fr-FR" dirty="0" smtClean="0"/>
              <a:t> pericarp structure. </a:t>
            </a:r>
            <a:r>
              <a:rPr lang="fr-FR" i="1" dirty="0" err="1" smtClean="0"/>
              <a:t>Postharvest</a:t>
            </a:r>
            <a:r>
              <a:rPr lang="fr-FR" i="1" dirty="0" smtClean="0"/>
              <a:t> </a:t>
            </a:r>
            <a:r>
              <a:rPr lang="fr-FR" i="1" dirty="0" err="1" smtClean="0"/>
              <a:t>Biol</a:t>
            </a:r>
            <a:r>
              <a:rPr lang="fr-FR" i="1" dirty="0" smtClean="0"/>
              <a:t>. </a:t>
            </a:r>
            <a:r>
              <a:rPr lang="fr-FR" i="1" dirty="0" err="1" smtClean="0"/>
              <a:t>Technol</a:t>
            </a:r>
            <a:r>
              <a:rPr lang="fr-FR" i="1" dirty="0" smtClean="0"/>
              <a:t>., 47</a:t>
            </a:r>
            <a:r>
              <a:rPr lang="fr-FR" dirty="0" smtClean="0"/>
              <a:t>, 199-209</a:t>
            </a:r>
          </a:p>
          <a:p>
            <a:pPr algn="just"/>
            <a:r>
              <a:rPr lang="en-US" b="1" dirty="0" smtClean="0"/>
              <a:t>Silva JVC, </a:t>
            </a:r>
            <a:r>
              <a:rPr lang="en-US" b="1" dirty="0" err="1" smtClean="0"/>
              <a:t>Legland</a:t>
            </a:r>
            <a:r>
              <a:rPr lang="en-US" b="1" dirty="0" smtClean="0"/>
              <a:t> D, </a:t>
            </a:r>
            <a:r>
              <a:rPr lang="en-US" b="1" dirty="0" err="1" smtClean="0"/>
              <a:t>Cauty</a:t>
            </a:r>
            <a:r>
              <a:rPr lang="en-US" b="1" dirty="0" smtClean="0"/>
              <a:t> C, </a:t>
            </a:r>
            <a:r>
              <a:rPr lang="en-US" b="1" dirty="0" err="1" smtClean="0"/>
              <a:t>Kolotuev</a:t>
            </a:r>
            <a:r>
              <a:rPr lang="en-US" b="1" dirty="0" smtClean="0"/>
              <a:t> I, Floury J. (2015)</a:t>
            </a:r>
            <a:r>
              <a:rPr lang="en-US" dirty="0" smtClean="0"/>
              <a:t>. Characterization of the microstructure of dairy systems using automated image analysis. </a:t>
            </a:r>
            <a:r>
              <a:rPr lang="en-US" i="1" dirty="0" smtClean="0"/>
              <a:t>Food Hydrocolloids, 44</a:t>
            </a:r>
            <a:r>
              <a:rPr lang="en-US" dirty="0" smtClean="0"/>
              <a:t>, 360 - 371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4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Label Images:</a:t>
            </a:r>
            <a:br>
              <a:rPr lang="en-GB" dirty="0" smtClean="0"/>
            </a:br>
            <a:r>
              <a:rPr lang="en-GB" dirty="0" smtClean="0"/>
              <a:t>connected components labelling</a:t>
            </a:r>
            <a:endParaRPr lang="en-GB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97250" cy="4525963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Connected </a:t>
            </a:r>
            <a:r>
              <a:rPr lang="en-GB" dirty="0"/>
              <a:t>Components Labelling: </a:t>
            </a:r>
          </a:p>
          <a:p>
            <a:pPr lvl="1"/>
            <a:r>
              <a:rPr lang="en-GB" dirty="0"/>
              <a:t>Transform a binary image into a </a:t>
            </a:r>
            <a:r>
              <a:rPr lang="en-GB" b="1" dirty="0"/>
              <a:t>label </a:t>
            </a:r>
            <a:r>
              <a:rPr lang="en-GB" b="1" dirty="0" smtClean="0"/>
              <a:t>image</a:t>
            </a:r>
          </a:p>
          <a:p>
            <a:pPr lvl="1"/>
            <a:r>
              <a:rPr lang="fr-FR" dirty="0" smtClean="0"/>
              <a:t>Label </a:t>
            </a:r>
            <a:r>
              <a:rPr lang="en-GB" dirty="0">
                <a:sym typeface="Wingdings" pitchFamily="2" charset="2"/>
              </a:rPr>
              <a:t> </a:t>
            </a:r>
            <a:r>
              <a:rPr lang="fr-FR" dirty="0" err="1" smtClean="0"/>
              <a:t>particle</a:t>
            </a:r>
            <a:r>
              <a:rPr lang="fr-FR" dirty="0" smtClean="0"/>
              <a:t> IJ</a:t>
            </a:r>
            <a:endParaRPr lang="en-GB" dirty="0"/>
          </a:p>
          <a:p>
            <a:endParaRPr lang="en-GB" dirty="0" smtClean="0">
              <a:sym typeface="Wingdings" pitchFamily="2" charset="2"/>
            </a:endParaRPr>
          </a:p>
          <a:p>
            <a:r>
              <a:rPr lang="en-GB" dirty="0" smtClean="0">
                <a:sym typeface="Wingdings" pitchFamily="2" charset="2"/>
              </a:rPr>
              <a:t>Results depend on connectivity</a:t>
            </a:r>
          </a:p>
          <a:p>
            <a:pPr lvl="1"/>
            <a:r>
              <a:rPr lang="en-GB" dirty="0">
                <a:sym typeface="Wingdings" pitchFamily="2" charset="2"/>
              </a:rPr>
              <a:t>For 2D images : 4 or 8</a:t>
            </a:r>
          </a:p>
          <a:p>
            <a:pPr lvl="1"/>
            <a:r>
              <a:rPr lang="en-GB" dirty="0">
                <a:sym typeface="Wingdings" pitchFamily="2" charset="2"/>
              </a:rPr>
              <a:t>For </a:t>
            </a:r>
            <a:r>
              <a:rPr lang="en-GB" dirty="0" smtClean="0">
                <a:sym typeface="Wingdings" pitchFamily="2" charset="2"/>
              </a:rPr>
              <a:t>3D </a:t>
            </a:r>
            <a:r>
              <a:rPr lang="en-GB" dirty="0">
                <a:sym typeface="Wingdings" pitchFamily="2" charset="2"/>
              </a:rPr>
              <a:t>images : </a:t>
            </a:r>
            <a:r>
              <a:rPr lang="en-GB" dirty="0" smtClean="0">
                <a:sym typeface="Wingdings" pitchFamily="2" charset="2"/>
              </a:rPr>
              <a:t>6 </a:t>
            </a:r>
            <a:r>
              <a:rPr lang="en-GB" dirty="0">
                <a:sym typeface="Wingdings" pitchFamily="2" charset="2"/>
              </a:rPr>
              <a:t>or </a:t>
            </a:r>
            <a:r>
              <a:rPr lang="en-GB" dirty="0" smtClean="0">
                <a:sym typeface="Wingdings" pitchFamily="2" charset="2"/>
              </a:rPr>
              <a:t>26</a:t>
            </a:r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 smtClean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 smtClean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 </a:t>
            </a:r>
            <a:endParaRPr lang="en-GB" dirty="0"/>
          </a:p>
        </p:txBody>
      </p:sp>
      <p:pic>
        <p:nvPicPr>
          <p:cNvPr id="7" name="Picture 2" descr="D:\dlegland\colloques\2016_MiFoBio\atelier\images\m02g_crop_seg-Closing-Opening-Clos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4450" y="1788276"/>
            <a:ext cx="2213050" cy="1841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2" descr="D:\dlegland\colloques\2016_MiFoBio\atelier\images\m02g_crop_seg-Closing-Opening-Closing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89886" y="1788276"/>
            <a:ext cx="2213050" cy="1841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473788"/>
            <a:ext cx="2758481" cy="18349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473787"/>
            <a:ext cx="2758481" cy="18349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53" y="4473786"/>
            <a:ext cx="2758481" cy="183493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187624" y="6308723"/>
            <a:ext cx="1134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Binary</a:t>
            </a:r>
            <a:r>
              <a:rPr lang="fr-FR" sz="1400" dirty="0" smtClean="0"/>
              <a:t> </a:t>
            </a:r>
            <a:r>
              <a:rPr lang="fr-FR" sz="1400" dirty="0" smtClean="0"/>
              <a:t>image</a:t>
            </a:r>
            <a:endParaRPr lang="fr-FR" sz="1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946105" y="6308723"/>
            <a:ext cx="1765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Labels, 4-connectivity</a:t>
            </a:r>
            <a:endParaRPr lang="fr-FR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6645246" y="6308723"/>
            <a:ext cx="1765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Labels, 8-connectivity</a:t>
            </a:r>
            <a:endParaRPr lang="fr-FR" sz="1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7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Combining</a:t>
            </a:r>
            <a:r>
              <a:rPr lang="fr-FR" dirty="0" smtClean="0"/>
              <a:t> </a:t>
            </a:r>
            <a:r>
              <a:rPr lang="fr-FR" dirty="0" err="1" smtClean="0"/>
              <a:t>directional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r>
              <a:rPr lang="fr-FR" dirty="0" smtClean="0"/>
              <a:t> + </a:t>
            </a:r>
            <a:r>
              <a:rPr lang="fr-FR" dirty="0" err="1" smtClean="0"/>
              <a:t>attribute</a:t>
            </a: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r>
              <a:rPr lang="fr-FR" dirty="0" smtClean="0"/>
              <a:t> + </a:t>
            </a:r>
            <a:r>
              <a:rPr lang="fr-FR" dirty="0" err="1" smtClean="0"/>
              <a:t>watershed</a:t>
            </a:r>
            <a:endParaRPr lang="fr-FR" dirty="0"/>
          </a:p>
        </p:txBody>
      </p:sp>
      <p:pic>
        <p:nvPicPr>
          <p:cNvPr id="1026" name="Picture 2" descr="D:\dlegland\colloques\2016_IAMPS\atelier\files-tp\appleCells-smooth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legland\colloques\2016_IAMPS\atelier\files-tp\appleCells-smooth-directio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55679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legland\colloques\2016_IAMPS\atelier\files-tp\appleCells-smooth-directional-minusAttrFi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5866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dlegland\colloques\2016_IAMPS\atelier\files-tp\Result of appleCells-smooth-directional-overlaid-dam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2108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dlegland\colloques\2016_IAMPS\atelier\files-tp\appleCells-smooth-directional-overlaid-dam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2108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dlegland\colloques\2016_IAMPS\atelier\files-tp\appleCells-smooth-directional-overlaid-dams-cro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580585"/>
            <a:ext cx="1224136" cy="122413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dlegland\colloques\2016_IAMPS\atelier\files-tp\Result of appleCells-smooth-directional-overlaid-dams-cro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580585"/>
            <a:ext cx="1224136" cy="122413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dlegland\colloques\2016_IAMPS\atelier\files-tp\appleCells-smooth-attrFil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21088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51520" y="3800073"/>
            <a:ext cx="67197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Original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51520" y="6464369"/>
            <a:ext cx="1673407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Attribute</a:t>
            </a:r>
            <a:r>
              <a:rPr lang="fr-FR" sz="1200" dirty="0" smtClean="0">
                <a:solidFill>
                  <a:schemeClr val="bg1"/>
                </a:solidFill>
              </a:rPr>
              <a:t> White Top Hat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3224255" y="3799792"/>
            <a:ext cx="138480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Directional</a:t>
            </a:r>
            <a:r>
              <a:rPr lang="fr-FR" sz="1200" dirty="0" smtClean="0">
                <a:solidFill>
                  <a:schemeClr val="bg1"/>
                </a:solidFill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</a:rPr>
              <a:t>filtering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156176" y="3799793"/>
            <a:ext cx="116506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Dir</a:t>
            </a:r>
            <a:r>
              <a:rPr lang="fr-FR" sz="1200" dirty="0" smtClean="0">
                <a:solidFill>
                  <a:schemeClr val="bg1"/>
                </a:solidFill>
              </a:rPr>
              <a:t>. </a:t>
            </a:r>
            <a:r>
              <a:rPr lang="fr-FR" sz="1200" dirty="0" err="1" smtClean="0">
                <a:solidFill>
                  <a:schemeClr val="bg1"/>
                </a:solidFill>
              </a:rPr>
              <a:t>Filt</a:t>
            </a:r>
            <a:r>
              <a:rPr lang="fr-FR" sz="1200" dirty="0" smtClean="0">
                <a:solidFill>
                  <a:schemeClr val="bg1"/>
                </a:solidFill>
              </a:rPr>
              <a:t>. - AWTH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1035" name="Picture 11" descr="D:\dlegland\colloques\2016_IAMPS\atelier\files-tp\appleCells-smooth-directional-cro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5080"/>
            <a:ext cx="1224000" cy="12240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9788" y="2925080"/>
            <a:ext cx="1224000" cy="122400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0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b="1" dirty="0" smtClean="0"/>
              <a:t>Binary erosion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692277"/>
            <a:ext cx="8363272" cy="2049091"/>
          </a:xfrm>
        </p:spPr>
        <p:txBody>
          <a:bodyPr/>
          <a:lstStyle/>
          <a:p>
            <a:r>
              <a:rPr lang="en-GB" dirty="0" smtClean="0"/>
              <a:t>Set-theoretic operation</a:t>
            </a:r>
          </a:p>
          <a:p>
            <a:r>
              <a:rPr lang="en-GB" dirty="0" smtClean="0"/>
              <a:t>Defined by a structuring element (SE)</a:t>
            </a:r>
          </a:p>
          <a:p>
            <a:r>
              <a:rPr lang="en-GB" dirty="0" smtClean="0"/>
              <a:t>Does the structuring element </a:t>
            </a:r>
            <a:r>
              <a:rPr lang="en-GB" b="1" dirty="0" smtClean="0"/>
              <a:t>fit</a:t>
            </a:r>
            <a:r>
              <a:rPr lang="en-GB" dirty="0" smtClean="0"/>
              <a:t> the set ?</a:t>
            </a:r>
            <a:endParaRPr lang="en-GB" dirty="0"/>
          </a:p>
        </p:txBody>
      </p:sp>
      <p:pic>
        <p:nvPicPr>
          <p:cNvPr id="4098" name="Picture 2" descr="D:\dlegland\colloques\2016_IAMPS\atelier\images\binary-s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7"/>
            <a:ext cx="3242857" cy="2700000"/>
          </a:xfrm>
          <a:prstGeom prst="rect">
            <a:avLst/>
          </a:prstGeom>
          <a:noFill/>
        </p:spPr>
      </p:pic>
      <p:pic>
        <p:nvPicPr>
          <p:cNvPr id="4099" name="Picture 3" descr="D:\dlegland\colloques\2016_IAMPS\atelier\images\binary-erosion-principle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29543" y="1700808"/>
            <a:ext cx="3242857" cy="2699999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Connecteur droit avec flèche 57"/>
          <p:cNvCxnSpPr/>
          <p:nvPr/>
        </p:nvCxnSpPr>
        <p:spPr>
          <a:xfrm>
            <a:off x="3563888" y="2852936"/>
            <a:ext cx="2088232" cy="1656184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V="1">
            <a:off x="3563888" y="2924944"/>
            <a:ext cx="2088232" cy="1872208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dirty="0" smtClean="0"/>
              <a:t>relationships</a:t>
            </a:r>
            <a:endParaRPr lang="en-GB" dirty="0"/>
          </a:p>
        </p:txBody>
      </p:sp>
      <p:pic>
        <p:nvPicPr>
          <p:cNvPr id="6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84984"/>
            <a:ext cx="1080000" cy="1080000"/>
          </a:xfrm>
          <a:prstGeom prst="rect">
            <a:avLst/>
          </a:prstGeom>
          <a:noFill/>
        </p:spPr>
      </p:pic>
      <p:pic>
        <p:nvPicPr>
          <p:cNvPr id="7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411760" y="2204864"/>
            <a:ext cx="1080000" cy="1080000"/>
          </a:xfrm>
          <a:prstGeom prst="rect">
            <a:avLst/>
          </a:prstGeom>
          <a:noFill/>
        </p:spPr>
      </p:pic>
      <p:pic>
        <p:nvPicPr>
          <p:cNvPr id="8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411760" y="4365224"/>
            <a:ext cx="1080000" cy="1080000"/>
          </a:xfrm>
          <a:prstGeom prst="rect">
            <a:avLst/>
          </a:prstGeom>
          <a:noFill/>
        </p:spPr>
      </p:pic>
      <p:pic>
        <p:nvPicPr>
          <p:cNvPr id="9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7380432" y="1628800"/>
            <a:ext cx="1080000" cy="1080000"/>
          </a:xfrm>
          <a:prstGeom prst="rect">
            <a:avLst/>
          </a:prstGeom>
          <a:noFill/>
        </p:spPr>
      </p:pic>
      <p:pic>
        <p:nvPicPr>
          <p:cNvPr id="10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7380432" y="4941288"/>
            <a:ext cx="1080000" cy="1080000"/>
          </a:xfrm>
          <a:prstGeom prst="rect">
            <a:avLst/>
          </a:prstGeom>
          <a:noFill/>
        </p:spPr>
      </p:pic>
      <p:pic>
        <p:nvPicPr>
          <p:cNvPr id="13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724248" y="2204864"/>
            <a:ext cx="1080000" cy="1080000"/>
          </a:xfrm>
          <a:prstGeom prst="rect">
            <a:avLst/>
          </a:prstGeom>
          <a:noFill/>
        </p:spPr>
      </p:pic>
      <p:pic>
        <p:nvPicPr>
          <p:cNvPr id="14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5724248" y="4365224"/>
            <a:ext cx="1080000" cy="1080000"/>
          </a:xfrm>
          <a:prstGeom prst="rect">
            <a:avLst/>
          </a:prstGeom>
          <a:noFill/>
        </p:spPr>
      </p:pic>
      <p:cxnSp>
        <p:nvCxnSpPr>
          <p:cNvPr id="16" name="Connecteur droit avec flèche 15"/>
          <p:cNvCxnSpPr/>
          <p:nvPr/>
        </p:nvCxnSpPr>
        <p:spPr>
          <a:xfrm flipV="1">
            <a:off x="2051720" y="3284984"/>
            <a:ext cx="288032" cy="14401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051720" y="4221088"/>
            <a:ext cx="288032" cy="14401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3563888" y="2852936"/>
            <a:ext cx="432048" cy="14401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563888" y="2852936"/>
            <a:ext cx="504056" cy="122413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3563888" y="3573016"/>
            <a:ext cx="504056" cy="1224136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563888" y="4617072"/>
            <a:ext cx="432048" cy="18008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3563888" y="2348880"/>
            <a:ext cx="2088232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3563888" y="5301208"/>
            <a:ext cx="2088232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6876256" y="2348880"/>
            <a:ext cx="432048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6876256" y="5301208"/>
            <a:ext cx="432048" cy="0"/>
          </a:xfrm>
          <a:prstGeom prst="straightConnector1">
            <a:avLst/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1475656" y="4640436"/>
            <a:ext cx="5832648" cy="1092820"/>
          </a:xfrm>
          <a:prstGeom prst="bentConnector3">
            <a:avLst>
              <a:gd name="adj1" fmla="val -210"/>
            </a:avLst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37"/>
          <p:cNvCxnSpPr/>
          <p:nvPr/>
        </p:nvCxnSpPr>
        <p:spPr>
          <a:xfrm flipV="1">
            <a:off x="1475656" y="1916832"/>
            <a:ext cx="5832648" cy="1080120"/>
          </a:xfrm>
          <a:prstGeom prst="bentConnector3">
            <a:avLst>
              <a:gd name="adj1" fmla="val 2"/>
            </a:avLst>
          </a:prstGeom>
          <a:ln w="381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2483768" y="3212976"/>
            <a:ext cx="9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Dilation</a:t>
            </a:r>
            <a:endParaRPr lang="en-GB" dirty="0"/>
          </a:p>
        </p:txBody>
      </p:sp>
      <p:sp>
        <p:nvSpPr>
          <p:cNvPr id="49" name="ZoneTexte 48"/>
          <p:cNvSpPr txBox="1"/>
          <p:nvPr/>
        </p:nvSpPr>
        <p:spPr>
          <a:xfrm>
            <a:off x="2483768" y="4077072"/>
            <a:ext cx="88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Erosion</a:t>
            </a:r>
            <a:endParaRPr lang="en-GB" dirty="0"/>
          </a:p>
        </p:txBody>
      </p:sp>
      <p:sp>
        <p:nvSpPr>
          <p:cNvPr id="50" name="ZoneTexte 49"/>
          <p:cNvSpPr txBox="1"/>
          <p:nvPr/>
        </p:nvSpPr>
        <p:spPr>
          <a:xfrm>
            <a:off x="4082003" y="3795450"/>
            <a:ext cx="10615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Laplacian</a:t>
            </a:r>
            <a:endParaRPr lang="en-GB" dirty="0"/>
          </a:p>
        </p:txBody>
      </p:sp>
      <p:sp>
        <p:nvSpPr>
          <p:cNvPr id="51" name="ZoneTexte 50"/>
          <p:cNvSpPr txBox="1"/>
          <p:nvPr/>
        </p:nvSpPr>
        <p:spPr>
          <a:xfrm>
            <a:off x="4082123" y="3538716"/>
            <a:ext cx="10801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Gradient</a:t>
            </a:r>
            <a:endParaRPr lang="en-GB" dirty="0"/>
          </a:p>
        </p:txBody>
      </p:sp>
      <p:sp>
        <p:nvSpPr>
          <p:cNvPr id="52" name="ZoneTexte 51"/>
          <p:cNvSpPr txBox="1"/>
          <p:nvPr/>
        </p:nvSpPr>
        <p:spPr>
          <a:xfrm>
            <a:off x="5796136" y="321297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</a:t>
            </a:r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5752485" y="40770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</a:t>
            </a:r>
            <a:endParaRPr lang="en-GB" dirty="0"/>
          </a:p>
        </p:txBody>
      </p:sp>
      <p:sp>
        <p:nvSpPr>
          <p:cNvPr id="54" name="ZoneTexte 53"/>
          <p:cNvSpPr txBox="1"/>
          <p:nvPr/>
        </p:nvSpPr>
        <p:spPr>
          <a:xfrm>
            <a:off x="7452320" y="2636792"/>
            <a:ext cx="90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White </a:t>
            </a:r>
          </a:p>
          <a:p>
            <a:pPr algn="ctr"/>
            <a:r>
              <a:rPr lang="en-GB" dirty="0" smtClean="0"/>
              <a:t>Top Hat</a:t>
            </a:r>
            <a:endParaRPr lang="en-GB" dirty="0"/>
          </a:p>
        </p:txBody>
      </p:sp>
      <p:sp>
        <p:nvSpPr>
          <p:cNvPr id="55" name="ZoneTexte 54"/>
          <p:cNvSpPr txBox="1"/>
          <p:nvPr/>
        </p:nvSpPr>
        <p:spPr>
          <a:xfrm>
            <a:off x="7452320" y="4366845"/>
            <a:ext cx="902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Black</a:t>
            </a:r>
          </a:p>
          <a:p>
            <a:pPr algn="ctr"/>
            <a:r>
              <a:rPr lang="en-GB" dirty="0" smtClean="0"/>
              <a:t>Top Hat</a:t>
            </a:r>
            <a:endParaRPr lang="en-GB" dirty="0"/>
          </a:p>
        </p:txBody>
      </p:sp>
      <p:pic>
        <p:nvPicPr>
          <p:cNvPr id="11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4068064" y="2493016"/>
            <a:ext cx="1080000" cy="1080000"/>
          </a:xfrm>
          <a:prstGeom prst="rect">
            <a:avLst/>
          </a:prstGeom>
          <a:noFill/>
        </p:spPr>
      </p:pic>
      <p:pic>
        <p:nvPicPr>
          <p:cNvPr id="12" name="Picture 2" descr="D:\dlegland\dev\imagej\morpholibj\dev\doc\MorphoLibJ-manual\images\grains\grains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4068064" y="4077072"/>
            <a:ext cx="1080000" cy="1080000"/>
          </a:xfrm>
          <a:prstGeom prst="rect">
            <a:avLst/>
          </a:prstGeom>
          <a:noFill/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60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Morphological filters</a:t>
            </a:r>
            <a:br>
              <a:rPr lang="en-GB" dirty="0" smtClean="0"/>
            </a:br>
            <a:r>
              <a:rPr lang="en-GB" b="1" dirty="0" smtClean="0"/>
              <a:t>Binary dilation</a:t>
            </a:r>
            <a:endParaRPr lang="en-GB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4692277"/>
            <a:ext cx="8363272" cy="2049091"/>
          </a:xfrm>
        </p:spPr>
        <p:txBody>
          <a:bodyPr/>
          <a:lstStyle/>
          <a:p>
            <a:r>
              <a:rPr lang="en-GB" dirty="0" smtClean="0"/>
              <a:t>Set-theoretic operation</a:t>
            </a:r>
          </a:p>
          <a:p>
            <a:r>
              <a:rPr lang="en-GB" dirty="0" smtClean="0"/>
              <a:t>Defined by a structuring element (SE)</a:t>
            </a:r>
          </a:p>
          <a:p>
            <a:r>
              <a:rPr lang="en-GB" dirty="0" smtClean="0"/>
              <a:t>Does the SE </a:t>
            </a:r>
            <a:r>
              <a:rPr lang="en-GB" b="1" dirty="0" smtClean="0"/>
              <a:t>hit </a:t>
            </a:r>
            <a:r>
              <a:rPr lang="en-GB" dirty="0" smtClean="0"/>
              <a:t>the set ?</a:t>
            </a:r>
            <a:endParaRPr lang="en-GB" dirty="0"/>
          </a:p>
        </p:txBody>
      </p:sp>
      <p:pic>
        <p:nvPicPr>
          <p:cNvPr id="4098" name="Picture 2" descr="D:\dlegland\colloques\2016_IAMPS\atelier\images\binary-se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7"/>
            <a:ext cx="3242857" cy="2700000"/>
          </a:xfrm>
          <a:prstGeom prst="rect">
            <a:avLst/>
          </a:prstGeom>
          <a:noFill/>
        </p:spPr>
      </p:pic>
      <p:pic>
        <p:nvPicPr>
          <p:cNvPr id="5122" name="Picture 2" descr="D:\dlegland\colloques\2016_IAMPS\atelier\images\binary-dilation-principle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29543" y="1700808"/>
            <a:ext cx="3242857" cy="2699999"/>
          </a:xfrm>
          <a:prstGeom prst="rect">
            <a:avLst/>
          </a:prstGeom>
          <a:noFill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Morphological</a:t>
            </a:r>
            <a:r>
              <a:rPr lang="fr-FR" dirty="0" smtClean="0"/>
              <a:t> </a:t>
            </a:r>
            <a:r>
              <a:rPr lang="fr-FR" dirty="0" err="1" smtClean="0"/>
              <a:t>filters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Binary</a:t>
            </a:r>
            <a:r>
              <a:rPr lang="fr-FR" dirty="0" smtClean="0"/>
              <a:t> </a:t>
            </a:r>
            <a:r>
              <a:rPr lang="fr-FR" dirty="0" err="1" smtClean="0"/>
              <a:t>opening</a:t>
            </a:r>
            <a:r>
              <a:rPr lang="fr-FR" dirty="0" smtClean="0"/>
              <a:t> and </a:t>
            </a:r>
            <a:r>
              <a:rPr lang="fr-FR" dirty="0" err="1" smtClean="0"/>
              <a:t>closing</a:t>
            </a:r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700807"/>
            <a:ext cx="3242857" cy="2699999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9543" y="1700808"/>
            <a:ext cx="3242857" cy="2699999"/>
          </a:xfrm>
          <a:prstGeom prst="rect">
            <a:avLst/>
          </a:prstGeom>
          <a:noFill/>
        </p:spPr>
      </p:pic>
      <p:sp>
        <p:nvSpPr>
          <p:cNvPr id="7" name="Espace réservé du contenu 2"/>
          <p:cNvSpPr>
            <a:spLocks noGrp="1"/>
          </p:cNvSpPr>
          <p:nvPr>
            <p:ph sz="half" idx="1"/>
          </p:nvPr>
        </p:nvSpPr>
        <p:spPr>
          <a:xfrm>
            <a:off x="107504" y="4692277"/>
            <a:ext cx="4464496" cy="2049091"/>
          </a:xfrm>
        </p:spPr>
        <p:txBody>
          <a:bodyPr>
            <a:normAutofit/>
          </a:bodyPr>
          <a:lstStyle/>
          <a:p>
            <a:r>
              <a:rPr lang="en-GB" dirty="0" smtClean="0"/>
              <a:t>Opening: </a:t>
            </a:r>
          </a:p>
          <a:p>
            <a:pPr lvl="1"/>
            <a:r>
              <a:rPr lang="en-GB" dirty="0" smtClean="0"/>
              <a:t>Erosion followed by dilation</a:t>
            </a:r>
          </a:p>
          <a:p>
            <a:pPr lvl="1"/>
            <a:r>
              <a:rPr lang="en-GB" dirty="0" smtClean="0"/>
              <a:t>Remove small objects</a:t>
            </a:r>
          </a:p>
          <a:p>
            <a:pPr lvl="1"/>
            <a:r>
              <a:rPr lang="en-GB" dirty="0" smtClean="0"/>
              <a:t>Separate components</a:t>
            </a:r>
            <a:endParaRPr lang="en-GB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4499992" y="4692277"/>
            <a:ext cx="4464496" cy="2049091"/>
          </a:xfrm>
        </p:spPr>
        <p:txBody>
          <a:bodyPr>
            <a:normAutofit/>
          </a:bodyPr>
          <a:lstStyle/>
          <a:p>
            <a:r>
              <a:rPr lang="en-GB" dirty="0" smtClean="0"/>
              <a:t>Closing: </a:t>
            </a:r>
          </a:p>
          <a:p>
            <a:pPr lvl="1"/>
            <a:r>
              <a:rPr lang="en-GB" dirty="0" smtClean="0"/>
              <a:t>Dilation followed by erosion</a:t>
            </a:r>
          </a:p>
          <a:p>
            <a:pPr lvl="1"/>
            <a:r>
              <a:rPr lang="en-GB" dirty="0" smtClean="0"/>
              <a:t>Remove small holes</a:t>
            </a:r>
          </a:p>
          <a:p>
            <a:pPr lvl="1"/>
            <a:r>
              <a:rPr lang="en-GB" dirty="0" smtClean="0"/>
              <a:t>Merge components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9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Closing and opening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for post-processing </a:t>
            </a:r>
            <a:r>
              <a:rPr lang="en-GB" dirty="0" smtClean="0"/>
              <a:t>of segmentation</a:t>
            </a:r>
            <a:endParaRPr lang="en-GB" dirty="0"/>
          </a:p>
        </p:txBody>
      </p:sp>
      <p:pic>
        <p:nvPicPr>
          <p:cNvPr id="2050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573" y="1691516"/>
            <a:ext cx="2596219" cy="2160000"/>
          </a:xfrm>
          <a:prstGeom prst="rect">
            <a:avLst/>
          </a:prstGeom>
          <a:noFill/>
        </p:spPr>
      </p:pic>
      <p:pic>
        <p:nvPicPr>
          <p:cNvPr id="6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27836" y="4293096"/>
            <a:ext cx="2596114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228236" y="4293096"/>
            <a:ext cx="2596114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2" descr="D:\dlegland\colloques\2016_MiFoBio\atelier\images\m02g_crop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707956" y="1691516"/>
            <a:ext cx="2596114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683568" y="3851756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</a:t>
            </a:r>
            <a:endParaRPr lang="en-GB" dirty="0"/>
          </a:p>
        </p:txBody>
      </p:sp>
      <p:sp>
        <p:nvSpPr>
          <p:cNvPr id="10" name="ZoneTexte 9"/>
          <p:cNvSpPr txBox="1"/>
          <p:nvPr/>
        </p:nvSpPr>
        <p:spPr>
          <a:xfrm>
            <a:off x="4139952" y="3851756"/>
            <a:ext cx="192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Raw segmentation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2699792" y="6488668"/>
            <a:ext cx="250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 -&gt; removes holes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6300192" y="6488668"/>
            <a:ext cx="267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Opening-&gt; removes “</a:t>
            </a:r>
            <a:r>
              <a:rPr lang="en-GB" dirty="0" err="1" smtClean="0"/>
              <a:t>dirts</a:t>
            </a:r>
            <a:r>
              <a:rPr lang="en-GB" dirty="0" smtClean="0"/>
              <a:t>”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4D1FE-E5B9-46F1-81E0-09740B29E079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5167</TotalTime>
  <Words>2298</Words>
  <Application>Microsoft Office PowerPoint</Application>
  <PresentationFormat>Affichage à l'écran (4:3)</PresentationFormat>
  <Paragraphs>713</Paragraphs>
  <Slides>60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</vt:lpstr>
      <vt:lpstr>Thème Office</vt:lpstr>
      <vt:lpstr>Advanced image processing with MorphoLibJ</vt:lpstr>
      <vt:lpstr>Context</vt:lpstr>
      <vt:lpstr>Mathematical Morphology?</vt:lpstr>
      <vt:lpstr>The MorphoLibJ library</vt:lpstr>
      <vt:lpstr>Outline</vt:lpstr>
      <vt:lpstr>Morphological filters Binary erosion</vt:lpstr>
      <vt:lpstr>Morphological filters Binary dilation</vt:lpstr>
      <vt:lpstr>Morphological filters Binary opening and closing</vt:lpstr>
      <vt:lpstr>Closing and opening for post-processing of segmentation</vt:lpstr>
      <vt:lpstr>Grey scale morphological filters  dilation &amp; erosion</vt:lpstr>
      <vt:lpstr>Grey scale morphological filters  closing &amp; opening</vt:lpstr>
      <vt:lpstr>Grey scale morphological filters top-hats (1)</vt:lpstr>
      <vt:lpstr>Grey scale morphological filters top-hats (2)</vt:lpstr>
      <vt:lpstr>Grey scale morphological filters  Gradient(s)</vt:lpstr>
      <vt:lpstr>Grey scale morphological filters  directional filtering</vt:lpstr>
      <vt:lpstr>Directional filtering principles demo</vt:lpstr>
      <vt:lpstr>Advanced directional filtering: separation of crossing fibres</vt:lpstr>
      <vt:lpstr>Attribute opening</vt:lpstr>
      <vt:lpstr>Morphological reconstruction introduction</vt:lpstr>
      <vt:lpstr>Morphological reconstruction introduction</vt:lpstr>
      <vt:lpstr>Morphological reconstruction Principles demo</vt:lpstr>
      <vt:lpstr>Morphological reconstruction Manual selection bright structures</vt:lpstr>
      <vt:lpstr>Morphological reconstruction application examples</vt:lpstr>
      <vt:lpstr>Morphological filters summary </vt:lpstr>
      <vt:lpstr>Outline</vt:lpstr>
      <vt:lpstr>Segmentation</vt:lpstr>
      <vt:lpstr>Watershed-based segmentation</vt:lpstr>
      <vt:lpstr>Watershed-based segmentation</vt:lpstr>
      <vt:lpstr>Watershed limitations</vt:lpstr>
      <vt:lpstr>Example of watershed</vt:lpstr>
      <vt:lpstr>Example of watershed</vt:lpstr>
      <vt:lpstr>Watershed with markers</vt:lpstr>
      <vt:lpstr>Watershed with markers</vt:lpstr>
      <vt:lpstr>Watershed</vt:lpstr>
      <vt:lpstr>Regional and extended extrema</vt:lpstr>
      <vt:lpstr>Regional and extended extrema</vt:lpstr>
      <vt:lpstr>Watershed</vt:lpstr>
      <vt:lpstr>Implemented with GUIs (for 2D/3D images)</vt:lpstr>
      <vt:lpstr>Post-processing</vt:lpstr>
      <vt:lpstr>More on watershed: segmentation of contrasted object</vt:lpstr>
      <vt:lpstr>Typical Watershed Workflow</vt:lpstr>
      <vt:lpstr>More on watershed (again):  separation of binary particles</vt:lpstr>
      <vt:lpstr>Morphological segmentation summary</vt:lpstr>
      <vt:lpstr>Outline</vt:lpstr>
      <vt:lpstr>Quantitative Image Analysis with MorphoLibJ</vt:lpstr>
      <vt:lpstr>Region analysis</vt:lpstr>
      <vt:lpstr>Region analysis – geodesic features</vt:lpstr>
      <vt:lpstr>Average Thickness Plugin</vt:lpstr>
      <vt:lpstr>3D region analysis</vt:lpstr>
      <vt:lpstr>Validation of measurements (1)</vt:lpstr>
      <vt:lpstr>Validation of measurements (2)</vt:lpstr>
      <vt:lpstr>Topology analysis: Region Adjacency Graph (RAG)</vt:lpstr>
      <vt:lpstr>Morphological granulometry</vt:lpstr>
      <vt:lpstr>Mathematical morphology: granulometric curves</vt:lpstr>
      <vt:lpstr>Summary</vt:lpstr>
      <vt:lpstr>End </vt:lpstr>
      <vt:lpstr>Présentation PowerPoint</vt:lpstr>
      <vt:lpstr>Label Images: connected components labelling</vt:lpstr>
      <vt:lpstr>Combining directional filtering + attribute filtering + watershed</vt:lpstr>
      <vt:lpstr>Morphological filters relationships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Morphology  for plant sciences</dc:title>
  <dc:creator>David Legland</dc:creator>
  <cp:lastModifiedBy>David Legland</cp:lastModifiedBy>
  <cp:revision>140</cp:revision>
  <dcterms:created xsi:type="dcterms:W3CDTF">2016-08-15T13:54:00Z</dcterms:created>
  <dcterms:modified xsi:type="dcterms:W3CDTF">2020-04-29T16:38:50Z</dcterms:modified>
</cp:coreProperties>
</file>